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ppt/slideLayouts/slideLayout27.xml" ContentType="application/vnd.openxmlformats-officedocument.presentationml.slideLayout+xml"/>
  <Override PartName="/ppt/theme/theme27.xml" ContentType="application/vnd.openxmlformats-officedocument.theme+xml"/>
  <Override PartName="/ppt/slideLayouts/slideLayout28.xml" ContentType="application/vnd.openxmlformats-officedocument.presentationml.slideLayout+xml"/>
  <Override PartName="/ppt/theme/theme28.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 id="2147483696" r:id="rId25"/>
    <p:sldMasterId id="2147483698" r:id="rId26"/>
    <p:sldMasterId id="2147483700" r:id="rId27"/>
    <p:sldMasterId id="2147483702" r:id="rId28"/>
  </p:sldMasterIdLst>
  <p:sldIdLst>
    <p:sldId id="256" r:id="rId29"/>
    <p:sldId id="257" r:id="rId30"/>
    <p:sldId id="258" r:id="rId31"/>
    <p:sldId id="259" r:id="rId32"/>
    <p:sldId id="268" r:id="rId33"/>
    <p:sldId id="260" r:id="rId34"/>
    <p:sldId id="261" r:id="rId35"/>
    <p:sldId id="269" r:id="rId36"/>
    <p:sldId id="262" r:id="rId37"/>
    <p:sldId id="263" r:id="rId38"/>
    <p:sldId id="270" r:id="rId39"/>
    <p:sldId id="264" r:id="rId40"/>
    <p:sldId id="265" r:id="rId41"/>
    <p:sldId id="271" r:id="rId42"/>
    <p:sldId id="266" r:id="rId43"/>
    <p:sldId id="267" r:id="rId4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7" d="100"/>
          <a:sy n="107" d="100"/>
        </p:scale>
        <p:origin x="754"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slide" Target="slides/slide11.xml"/><Relationship Id="rId3" Type="http://schemas.openxmlformats.org/officeDocument/2006/relationships/slideMaster" Target="slideMasters/slideMaster3.xml"/><Relationship Id="rId21" Type="http://schemas.openxmlformats.org/officeDocument/2006/relationships/slideMaster" Target="slideMasters/slideMaster21.xml"/><Relationship Id="rId34" Type="http://schemas.openxmlformats.org/officeDocument/2006/relationships/slide" Target="slides/slide6.xml"/><Relationship Id="rId42" Type="http://schemas.openxmlformats.org/officeDocument/2006/relationships/slide" Target="slides/slide14.xml"/><Relationship Id="rId47"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5.xml"/><Relationship Id="rId38" Type="http://schemas.openxmlformats.org/officeDocument/2006/relationships/slide" Target="slides/slide10.xml"/><Relationship Id="rId46"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1.xml"/><Relationship Id="rId41"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4.xml"/><Relationship Id="rId37" Type="http://schemas.openxmlformats.org/officeDocument/2006/relationships/slide" Target="slides/slide9.xml"/><Relationship Id="rId40" Type="http://schemas.openxmlformats.org/officeDocument/2006/relationships/slide" Target="slides/slide12.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 Target="slides/slide8.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3.xml"/><Relationship Id="rId44" Type="http://schemas.openxmlformats.org/officeDocument/2006/relationships/slide" Target="slides/slide16.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 Target="slides/slide2.xml"/><Relationship Id="rId35" Type="http://schemas.openxmlformats.org/officeDocument/2006/relationships/slide" Target="slides/slide7.xml"/><Relationship Id="rId43" Type="http://schemas.openxmlformats.org/officeDocument/2006/relationships/slide" Target="slides/slide15.xml"/><Relationship Id="rId48" Type="http://schemas.openxmlformats.org/officeDocument/2006/relationships/tableStyles" Target="tableStyles.xml"/></Relationships>
</file>

<file path=ppt/media/image1.png>
</file>

<file path=ppt/media/image2.jpeg>
</file>

<file path=ppt/media/image3.jpeg>
</file>

<file path=ppt/media/image4.jpeg>
</file>

<file path=ppt/media/image5.jpe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2" name="PlaceHolder 1"/>
          <p:cNvSpPr>
            <a:spLocks noGrp="1"/>
          </p:cNvSpPr>
          <p:nvPr>
            <p:ph type="title"/>
          </p:nvPr>
        </p:nvSpPr>
        <p:spPr>
          <a:xfrm>
            <a:off x="4015800" y="813240"/>
            <a:ext cx="4414320" cy="960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3" name="PlaceHolder 2"/>
          <p:cNvSpPr>
            <a:spLocks noGrp="1"/>
          </p:cNvSpPr>
          <p:nvPr>
            <p:ph type="subTitle"/>
          </p:nvPr>
        </p:nvSpPr>
        <p:spPr>
          <a:xfrm>
            <a:off x="0" y="0"/>
            <a:ext cx="3097800" cy="514332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31" name="PlaceHolder 1"/>
          <p:cNvSpPr>
            <a:spLocks noGrp="1"/>
          </p:cNvSpPr>
          <p:nvPr>
            <p:ph type="title"/>
          </p:nvPr>
        </p:nvSpPr>
        <p:spPr>
          <a:xfrm>
            <a:off x="4015800" y="813240"/>
            <a:ext cx="4414320" cy="960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32" name="PlaceHolder 2"/>
          <p:cNvSpPr>
            <a:spLocks noGrp="1"/>
          </p:cNvSpPr>
          <p:nvPr>
            <p:ph/>
          </p:nvPr>
        </p:nvSpPr>
        <p:spPr>
          <a:xfrm>
            <a:off x="0" y="0"/>
            <a:ext cx="3097800" cy="514332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35" name="PlaceHolder 1"/>
          <p:cNvSpPr>
            <a:spLocks noGrp="1"/>
          </p:cNvSpPr>
          <p:nvPr>
            <p:ph type="title"/>
          </p:nvPr>
        </p:nvSpPr>
        <p:spPr>
          <a:xfrm>
            <a:off x="4015800" y="813240"/>
            <a:ext cx="4414320" cy="960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36" name="PlaceHolder 2"/>
          <p:cNvSpPr>
            <a:spLocks noGrp="1"/>
          </p:cNvSpPr>
          <p:nvPr>
            <p:ph/>
          </p:nvPr>
        </p:nvSpPr>
        <p:spPr>
          <a:xfrm>
            <a:off x="0" y="0"/>
            <a:ext cx="1511640" cy="514332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37" name="PlaceHolder 3"/>
          <p:cNvSpPr>
            <a:spLocks noGrp="1"/>
          </p:cNvSpPr>
          <p:nvPr>
            <p:ph/>
          </p:nvPr>
        </p:nvSpPr>
        <p:spPr>
          <a:xfrm>
            <a:off x="1587600" y="0"/>
            <a:ext cx="1511640" cy="514332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39" name="PlaceHolder 1"/>
          <p:cNvSpPr>
            <a:spLocks noGrp="1"/>
          </p:cNvSpPr>
          <p:nvPr>
            <p:ph type="title"/>
          </p:nvPr>
        </p:nvSpPr>
        <p:spPr>
          <a:xfrm>
            <a:off x="4015800" y="813240"/>
            <a:ext cx="4414320" cy="960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Default 1">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Default 2">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TITLE_ONLY_2">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theme" Target="../theme/theme13.xml"/><Relationship Id="rId1" Type="http://schemas.openxmlformats.org/officeDocument/2006/relationships/slideLayout" Target="../slideLayouts/slideLayout13.xml"/><Relationship Id="rId4" Type="http://schemas.openxmlformats.org/officeDocument/2006/relationships/hyperlink" Target="http://bit.ly/2TtBDfr" TargetMode="Externa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2" Type="http://schemas.openxmlformats.org/officeDocument/2006/relationships/theme" Target="../theme/theme26.xml"/><Relationship Id="rId1" Type="http://schemas.openxmlformats.org/officeDocument/2006/relationships/slideLayout" Target="../slideLayouts/slideLayout26.xml"/></Relationships>
</file>

<file path=ppt/slideMasters/_rels/slideMaster27.xml.rels><?xml version="1.0" encoding="UTF-8" standalone="yes"?>
<Relationships xmlns="http://schemas.openxmlformats.org/package/2006/relationships"><Relationship Id="rId2" Type="http://schemas.openxmlformats.org/officeDocument/2006/relationships/theme" Target="../theme/theme27.xml"/><Relationship Id="rId1" Type="http://schemas.openxmlformats.org/officeDocument/2006/relationships/slideLayout" Target="../slideLayouts/slideLayout27.xml"/></Relationships>
</file>

<file path=ppt/slideMasters/_rels/slideMaster28.xml.rels><?xml version="1.0" encoding="UTF-8" standalone="yes"?>
<Relationships xmlns="http://schemas.openxmlformats.org/package/2006/relationships"><Relationship Id="rId2" Type="http://schemas.openxmlformats.org/officeDocument/2006/relationships/theme" Target="../theme/theme28.xml"/><Relationship Id="rId1"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PlaceHolder 1"/>
          <p:cNvSpPr>
            <a:spLocks noGrp="1"/>
          </p:cNvSpPr>
          <p:nvPr>
            <p:ph type="body"/>
          </p:nvPr>
        </p:nvSpPr>
        <p:spPr>
          <a:xfrm>
            <a:off x="5702760" y="0"/>
            <a:ext cx="366948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3" name="PlaceHolder 2"/>
          <p:cNvSpPr>
            <a:spLocks noGrp="1"/>
          </p:cNvSpPr>
          <p:nvPr>
            <p:ph type="title"/>
          </p:nvPr>
        </p:nvSpPr>
        <p:spPr>
          <a:xfrm>
            <a:off x="487440" y="1436400"/>
            <a:ext cx="4705920" cy="1715400"/>
          </a:xfrm>
          <a:prstGeom prst="rect">
            <a:avLst/>
          </a:prstGeom>
          <a:noFill/>
          <a:ln w="0">
            <a:noFill/>
          </a:ln>
        </p:spPr>
        <p:txBody>
          <a:bodyPr lIns="91440" tIns="91440" rIns="91440" bIns="91440" anchor="b">
            <a:noAutofit/>
          </a:bodyPr>
          <a:lstStyle/>
          <a:p>
            <a:pPr indent="0">
              <a:buNone/>
            </a:pPr>
            <a:r>
              <a:rPr lang="fr-FR" sz="48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9" name="PlaceHolder 1"/>
          <p:cNvSpPr>
            <a:spLocks noGrp="1"/>
          </p:cNvSpPr>
          <p:nvPr>
            <p:ph type="title"/>
          </p:nvPr>
        </p:nvSpPr>
        <p:spPr>
          <a:xfrm>
            <a:off x="71316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738720" y="1234440"/>
            <a:ext cx="3759120" cy="754200"/>
          </a:xfrm>
          <a:prstGeom prst="rect">
            <a:avLst/>
          </a:prstGeom>
          <a:noFill/>
          <a:ln w="0">
            <a:noFill/>
          </a:ln>
        </p:spPr>
        <p:txBody>
          <a:bodyPr lIns="91440" tIns="91440" rIns="91440" bIns="91440" anchor="b">
            <a:noAutofit/>
          </a:bodyPr>
          <a:lstStyle/>
          <a:p>
            <a:pPr indent="0">
              <a:lnSpc>
                <a:spcPct val="100000"/>
              </a:lnSpc>
              <a:buNone/>
            </a:pPr>
            <a:r>
              <a:rPr lang="fr-FR" sz="3900" b="0" strike="noStrike" spc="-1">
                <a:solidFill>
                  <a:schemeClr val="dk1"/>
                </a:solidFill>
                <a:latin typeface="Syncopate"/>
                <a:ea typeface="Syncopate"/>
              </a:rPr>
              <a:t>xx%</a:t>
            </a:r>
            <a:endParaRPr lang="fr-FR" sz="3900" b="0" strike="noStrike" spc="-1">
              <a:solidFill>
                <a:schemeClr val="dk1"/>
              </a:solidFill>
              <a:latin typeface="Arial"/>
            </a:endParaRPr>
          </a:p>
        </p:txBody>
      </p:sp>
      <p:sp>
        <p:nvSpPr>
          <p:cNvPr id="21" name="PlaceHolder 2"/>
          <p:cNvSpPr>
            <a:spLocks noGrp="1"/>
          </p:cNvSpPr>
          <p:nvPr>
            <p:ph type="title"/>
          </p:nvPr>
        </p:nvSpPr>
        <p:spPr>
          <a:xfrm>
            <a:off x="738720" y="2921400"/>
            <a:ext cx="3759120" cy="754200"/>
          </a:xfrm>
          <a:prstGeom prst="rect">
            <a:avLst/>
          </a:prstGeom>
          <a:noFill/>
          <a:ln w="0">
            <a:noFill/>
          </a:ln>
        </p:spPr>
        <p:txBody>
          <a:bodyPr lIns="91440" tIns="91440" rIns="91440" bIns="91440" anchor="b">
            <a:noAutofit/>
          </a:bodyPr>
          <a:lstStyle/>
          <a:p>
            <a:pPr indent="0">
              <a:lnSpc>
                <a:spcPct val="100000"/>
              </a:lnSpc>
              <a:buNone/>
            </a:pPr>
            <a:r>
              <a:rPr lang="fr-FR" sz="3900" b="0" strike="noStrike" spc="-1">
                <a:solidFill>
                  <a:schemeClr val="dk1"/>
                </a:solidFill>
                <a:latin typeface="Syncopate"/>
                <a:ea typeface="Syncopate"/>
              </a:rPr>
              <a:t>xx%</a:t>
            </a:r>
            <a:endParaRPr lang="fr-FR" sz="3900" b="0" strike="noStrike" spc="-1">
              <a:solidFill>
                <a:schemeClr val="dk1"/>
              </a:solidFill>
              <a:latin typeface="Arial"/>
            </a:endParaRPr>
          </a:p>
        </p:txBody>
      </p:sp>
      <p:sp>
        <p:nvSpPr>
          <p:cNvPr id="22" name="PlaceHolder 3"/>
          <p:cNvSpPr>
            <a:spLocks noGrp="1"/>
          </p:cNvSpPr>
          <p:nvPr>
            <p:ph type="body"/>
          </p:nvPr>
        </p:nvSpPr>
        <p:spPr>
          <a:xfrm>
            <a:off x="5569200" y="0"/>
            <a:ext cx="35744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784440" y="1832400"/>
            <a:ext cx="4359600" cy="1406160"/>
          </a:xfrm>
          <a:prstGeom prst="rect">
            <a:avLst/>
          </a:prstGeom>
          <a:noFill/>
          <a:ln w="0">
            <a:noFill/>
          </a:ln>
        </p:spPr>
        <p:txBody>
          <a:bodyPr lIns="91440" tIns="91440" rIns="91440" bIns="91440" anchor="b">
            <a:noAutofit/>
          </a:bodyPr>
          <a:lstStyle/>
          <a:p>
            <a:pPr indent="0">
              <a:buNone/>
            </a:pPr>
            <a:r>
              <a:rPr lang="fr-FR" sz="3900" b="0" strike="noStrike" spc="-1">
                <a:solidFill>
                  <a:schemeClr val="dk1"/>
                </a:solidFill>
                <a:latin typeface="Arial"/>
              </a:rPr>
              <a:t>Click to edit the title text format</a:t>
            </a:r>
          </a:p>
        </p:txBody>
      </p:sp>
      <p:sp>
        <p:nvSpPr>
          <p:cNvPr id="24" name="PlaceHolder 2"/>
          <p:cNvSpPr>
            <a:spLocks noGrp="1"/>
          </p:cNvSpPr>
          <p:nvPr>
            <p:ph type="title"/>
          </p:nvPr>
        </p:nvSpPr>
        <p:spPr>
          <a:xfrm>
            <a:off x="4236480" y="636480"/>
            <a:ext cx="1281960" cy="828000"/>
          </a:xfrm>
          <a:prstGeom prst="rect">
            <a:avLst/>
          </a:prstGeom>
          <a:noFill/>
          <a:ln w="0">
            <a:noFill/>
          </a:ln>
        </p:spPr>
        <p:txBody>
          <a:bodyPr lIns="91440" tIns="91440" rIns="91440" bIns="91440" anchor="ctr">
            <a:noAutofit/>
          </a:bodyPr>
          <a:lstStyle/>
          <a:p>
            <a:pPr indent="0">
              <a:lnSpc>
                <a:spcPct val="100000"/>
              </a:lnSpc>
              <a:buNone/>
            </a:pPr>
            <a:r>
              <a:rPr lang="fr-FR" sz="4300" b="0" strike="noStrike" spc="-1">
                <a:solidFill>
                  <a:schemeClr val="dk1"/>
                </a:solidFill>
                <a:latin typeface="Syncopate"/>
                <a:ea typeface="Syncopate"/>
              </a:rPr>
              <a:t>xx%</a:t>
            </a:r>
            <a:endParaRPr lang="fr-FR" sz="4300" b="0" strike="noStrike" spc="-1">
              <a:solidFill>
                <a:schemeClr val="dk1"/>
              </a:solidFill>
              <a:latin typeface="Arial"/>
            </a:endParaRPr>
          </a:p>
        </p:txBody>
      </p:sp>
      <p:sp>
        <p:nvSpPr>
          <p:cNvPr id="25" name="PlaceHolder 3"/>
          <p:cNvSpPr>
            <a:spLocks noGrp="1"/>
          </p:cNvSpPr>
          <p:nvPr>
            <p:ph type="body"/>
          </p:nvPr>
        </p:nvSpPr>
        <p:spPr>
          <a:xfrm>
            <a:off x="5372640" y="0"/>
            <a:ext cx="377100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4015800" y="813240"/>
            <a:ext cx="4414320" cy="960120"/>
          </a:xfrm>
          <a:prstGeom prst="rect">
            <a:avLst/>
          </a:prstGeom>
          <a:noFill/>
          <a:ln w="0">
            <a:noFill/>
          </a:ln>
        </p:spPr>
        <p:txBody>
          <a:bodyPr lIns="91440" tIns="91440" rIns="91440" bIns="91440" anchor="b">
            <a:noAutofit/>
          </a:bodyPr>
          <a:lstStyle/>
          <a:p>
            <a:pPr indent="0">
              <a:buNone/>
            </a:pPr>
            <a:r>
              <a:rPr lang="fr-FR" sz="5800" b="0" strike="noStrike" spc="-1">
                <a:solidFill>
                  <a:schemeClr val="dk1"/>
                </a:solidFill>
                <a:latin typeface="Arial"/>
              </a:rPr>
              <a:t>Click to edit the title text format</a:t>
            </a:r>
          </a:p>
        </p:txBody>
      </p:sp>
      <p:sp>
        <p:nvSpPr>
          <p:cNvPr id="27" name="PlaceHolder 2"/>
          <p:cNvSpPr>
            <a:spLocks noGrp="1"/>
          </p:cNvSpPr>
          <p:nvPr>
            <p:ph type="body"/>
          </p:nvPr>
        </p:nvSpPr>
        <p:spPr>
          <a:xfrm>
            <a:off x="0" y="0"/>
            <a:ext cx="3097800" cy="5143320"/>
          </a:xfrm>
          <a:prstGeom prst="rect">
            <a:avLst/>
          </a:prstGeom>
          <a:noFill/>
          <a:ln w="0">
            <a:noFill/>
          </a:ln>
        </p:spPr>
        <p:txBody>
          <a:bodyPr lIns="90000" tIns="45000" rIns="90000" bIns="45000" anchor="t">
            <a:normAutofit fontScale="75000" lnSpcReduction="20000"/>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28" name="Google Shape;104;p21"/>
          <p:cNvSpPr/>
          <p:nvPr/>
        </p:nvSpPr>
        <p:spPr>
          <a:xfrm>
            <a:off x="4258080" y="3477960"/>
            <a:ext cx="4172400" cy="702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200" b="0" strike="noStrike" spc="-1">
                <a:solidFill>
                  <a:schemeClr val="lt1"/>
                </a:solidFill>
                <a:latin typeface="Cabin"/>
                <a:ea typeface="Cabin"/>
              </a:rPr>
              <a:t>CREDITS: This presentation template was created by </a:t>
            </a:r>
            <a:r>
              <a:rPr lang="en" sz="1200" b="0" u="sng" strike="noStrike" spc="-1">
                <a:solidFill>
                  <a:schemeClr val="lt1"/>
                </a:solidFill>
                <a:uFillTx/>
                <a:latin typeface="Cabin Medium"/>
                <a:ea typeface="Cabin Medium"/>
                <a:hlinkClick r:id="rId3"/>
              </a:rPr>
              <a:t>Slidesgo</a:t>
            </a:r>
            <a:r>
              <a:rPr lang="en" sz="1200" b="0" strike="noStrike" spc="-1">
                <a:solidFill>
                  <a:schemeClr val="lt1"/>
                </a:solidFill>
                <a:latin typeface="Cabin"/>
                <a:ea typeface="Cabin"/>
              </a:rPr>
              <a:t>, and includes icons, infographics &amp; images by</a:t>
            </a:r>
            <a:r>
              <a:rPr lang="en" sz="1200" b="0" strike="noStrike" spc="-1">
                <a:solidFill>
                  <a:schemeClr val="lt1"/>
                </a:solidFill>
                <a:latin typeface="Cabin Medium"/>
                <a:ea typeface="Cabin Medium"/>
              </a:rPr>
              <a:t> </a:t>
            </a:r>
            <a:r>
              <a:rPr lang="en" sz="1200" b="0" u="sng" strike="noStrike" spc="-1">
                <a:solidFill>
                  <a:schemeClr val="lt1"/>
                </a:solidFill>
                <a:uFillTx/>
                <a:latin typeface="Cabin Medium"/>
                <a:ea typeface="Cabin Medium"/>
                <a:hlinkClick r:id="rId4"/>
              </a:rPr>
              <a:t>Freepik</a:t>
            </a:r>
            <a:r>
              <a:rPr lang="en" sz="1200" b="0" strike="noStrike" spc="-1">
                <a:solidFill>
                  <a:schemeClr val="lt1"/>
                </a:solidFill>
                <a:latin typeface="Cabin"/>
                <a:ea typeface="Cabin"/>
              </a:rPr>
              <a:t> </a:t>
            </a:r>
            <a:endParaRPr lang="en-US" sz="12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body"/>
          </p:nvPr>
        </p:nvSpPr>
        <p:spPr>
          <a:xfrm>
            <a:off x="720000" y="1152360"/>
            <a:ext cx="7703640" cy="333936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
        <p:nvSpPr>
          <p:cNvPr id="30" name="PlaceHolder 2"/>
          <p:cNvSpPr>
            <a:spLocks noGrp="1"/>
          </p:cNvSpPr>
          <p:nvPr>
            <p:ph type="title"/>
          </p:nvPr>
        </p:nvSpPr>
        <p:spPr>
          <a:xfrm>
            <a:off x="71316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637560" y="444960"/>
            <a:ext cx="539280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34" name="PlaceHolder 2"/>
          <p:cNvSpPr>
            <a:spLocks noGrp="1"/>
          </p:cNvSpPr>
          <p:nvPr>
            <p:ph type="body"/>
          </p:nvPr>
        </p:nvSpPr>
        <p:spPr>
          <a:xfrm>
            <a:off x="5871600" y="0"/>
            <a:ext cx="3271680" cy="51433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713160" y="444960"/>
            <a:ext cx="7710480" cy="6073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0" name="PlaceHolder 1"/>
          <p:cNvSpPr>
            <a:spLocks noGrp="1"/>
          </p:cNvSpPr>
          <p:nvPr>
            <p:ph type="body"/>
          </p:nvPr>
        </p:nvSpPr>
        <p:spPr>
          <a:xfrm>
            <a:off x="3786840" y="1963440"/>
            <a:ext cx="4653720" cy="221796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41" name="PlaceHolder 2"/>
          <p:cNvSpPr>
            <a:spLocks noGrp="1"/>
          </p:cNvSpPr>
          <p:nvPr>
            <p:ph type="title"/>
          </p:nvPr>
        </p:nvSpPr>
        <p:spPr>
          <a:xfrm>
            <a:off x="3405960" y="444960"/>
            <a:ext cx="4653720" cy="101088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42" name="PlaceHolder 3"/>
          <p:cNvSpPr>
            <a:spLocks noGrp="1"/>
          </p:cNvSpPr>
          <p:nvPr>
            <p:ph type="body"/>
          </p:nvPr>
        </p:nvSpPr>
        <p:spPr>
          <a:xfrm>
            <a:off x="0" y="0"/>
            <a:ext cx="3067920" cy="5143320"/>
          </a:xfrm>
          <a:prstGeom prst="rect">
            <a:avLst/>
          </a:prstGeom>
          <a:noFill/>
          <a:ln w="0">
            <a:noFill/>
          </a:ln>
        </p:spPr>
        <p:txBody>
          <a:bodyPr lIns="90000" tIns="45000" rIns="90000" bIns="45000" anchor="t">
            <a:normAutofit fontScale="68333"/>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1284120" y="1953000"/>
            <a:ext cx="4454280" cy="799200"/>
          </a:xfrm>
          <a:prstGeom prst="rect">
            <a:avLst/>
          </a:prstGeom>
          <a:noFill/>
          <a:ln w="0">
            <a:noFill/>
          </a:ln>
        </p:spPr>
        <p:txBody>
          <a:bodyPr lIns="91440" tIns="91440" rIns="91440" bIns="91440" anchor="b">
            <a:noAutofit/>
          </a:bodyPr>
          <a:lstStyle/>
          <a:p>
            <a:pPr indent="0">
              <a:lnSpc>
                <a:spcPct val="100000"/>
              </a:lnSpc>
              <a:buNone/>
            </a:pPr>
            <a:r>
              <a:rPr lang="fr-FR" sz="6000" b="0" strike="noStrike" spc="-1">
                <a:solidFill>
                  <a:schemeClr val="dk1"/>
                </a:solidFill>
                <a:latin typeface="Syncopate"/>
                <a:ea typeface="Syncopate"/>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4" name="PlaceHolder 1"/>
          <p:cNvSpPr>
            <a:spLocks noGrp="1"/>
          </p:cNvSpPr>
          <p:nvPr>
            <p:ph type="title"/>
          </p:nvPr>
        </p:nvSpPr>
        <p:spPr>
          <a:xfrm>
            <a:off x="71316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5" name="Google Shape;40;p10"/>
          <p:cNvSpPr/>
          <p:nvPr/>
        </p:nvSpPr>
        <p:spPr>
          <a:xfrm>
            <a:off x="0" y="0"/>
            <a:ext cx="9143640" cy="5143320"/>
          </a:xfrm>
          <a:prstGeom prst="rect">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pic>
        <p:nvPicPr>
          <p:cNvPr id="46" name="Google Shape;41;p10"/>
          <p:cNvPicPr/>
          <p:nvPr/>
        </p:nvPicPr>
        <p:blipFill>
          <a:blip r:embed="rId3"/>
          <a:stretch/>
        </p:blipFill>
        <p:spPr>
          <a:xfrm>
            <a:off x="0" y="0"/>
            <a:ext cx="9143640" cy="5143320"/>
          </a:xfrm>
          <a:prstGeom prst="rect">
            <a:avLst/>
          </a:prstGeom>
          <a:ln w="0">
            <a:noFill/>
          </a:ln>
        </p:spPr>
      </p:pic>
      <p:sp>
        <p:nvSpPr>
          <p:cNvPr id="47"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48" name="PlaceHolder 2"/>
          <p:cNvSpPr>
            <a:spLocks noGrp="1"/>
          </p:cNvSpPr>
          <p:nvPr>
            <p:ph type="title"/>
          </p:nvPr>
        </p:nvSpPr>
        <p:spPr>
          <a:xfrm>
            <a:off x="434160" y="3728160"/>
            <a:ext cx="4812120" cy="1006560"/>
          </a:xfrm>
          <a:prstGeom prst="rect">
            <a:avLst/>
          </a:prstGeom>
          <a:solidFill>
            <a:schemeClr val="lt1"/>
          </a:solidFill>
          <a:ln w="0">
            <a:noFill/>
          </a:ln>
        </p:spPr>
        <p:txBody>
          <a:bodyPr lIns="91440" tIns="91440" rIns="91440" bIns="91440" anchor="t">
            <a:noAutofit/>
          </a:bodyPr>
          <a:lstStyle/>
          <a:p>
            <a:pPr indent="0">
              <a:buNone/>
            </a:pPr>
            <a:r>
              <a:rPr lang="fr-FR" sz="27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49" name="Google Shape;112;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0"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1" name="Google Shape;115;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53"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4" name="Google Shape;123;p30"/>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6" name="Google Shape;126;p31"/>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7"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58"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2932200" y="444960"/>
            <a:ext cx="5395320" cy="6649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6" name="PlaceHolder 2"/>
          <p:cNvSpPr>
            <a:spLocks noGrp="1"/>
          </p:cNvSpPr>
          <p:nvPr>
            <p:ph type="title"/>
          </p:nvPr>
        </p:nvSpPr>
        <p:spPr>
          <a:xfrm>
            <a:off x="3428640" y="1499040"/>
            <a:ext cx="816840" cy="40356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lt1"/>
                </a:solidFill>
                <a:latin typeface="Syncopate"/>
                <a:ea typeface="Syncopate"/>
              </a:rPr>
              <a:t>xx%</a:t>
            </a:r>
            <a:endParaRPr lang="fr-FR" sz="2000" b="0" strike="noStrike" spc="-1">
              <a:solidFill>
                <a:schemeClr val="dk1"/>
              </a:solidFill>
              <a:latin typeface="Arial"/>
            </a:endParaRPr>
          </a:p>
        </p:txBody>
      </p:sp>
      <p:sp>
        <p:nvSpPr>
          <p:cNvPr id="7" name="PlaceHolder 3"/>
          <p:cNvSpPr>
            <a:spLocks noGrp="1"/>
          </p:cNvSpPr>
          <p:nvPr>
            <p:ph type="title"/>
          </p:nvPr>
        </p:nvSpPr>
        <p:spPr>
          <a:xfrm>
            <a:off x="3428640" y="2553480"/>
            <a:ext cx="816840" cy="40356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lt1"/>
                </a:solidFill>
                <a:latin typeface="Syncopate"/>
                <a:ea typeface="Syncopate"/>
              </a:rPr>
              <a:t>xx%</a:t>
            </a:r>
            <a:endParaRPr lang="fr-FR" sz="2000" b="0" strike="noStrike" spc="-1">
              <a:solidFill>
                <a:schemeClr val="dk1"/>
              </a:solidFill>
              <a:latin typeface="Arial"/>
            </a:endParaRPr>
          </a:p>
        </p:txBody>
      </p:sp>
      <p:sp>
        <p:nvSpPr>
          <p:cNvPr id="8" name="PlaceHolder 4"/>
          <p:cNvSpPr>
            <a:spLocks noGrp="1"/>
          </p:cNvSpPr>
          <p:nvPr>
            <p:ph type="title"/>
          </p:nvPr>
        </p:nvSpPr>
        <p:spPr>
          <a:xfrm>
            <a:off x="3428640" y="3607920"/>
            <a:ext cx="816840" cy="40356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lt1"/>
                </a:solidFill>
                <a:latin typeface="Syncopate"/>
                <a:ea typeface="Syncopate"/>
              </a:rPr>
              <a:t>xx%</a:t>
            </a:r>
            <a:endParaRPr lang="fr-FR" sz="2000" b="0" strike="noStrike" spc="-1">
              <a:solidFill>
                <a:schemeClr val="dk1"/>
              </a:solidFill>
              <a:latin typeface="Arial"/>
            </a:endParaRPr>
          </a:p>
        </p:txBody>
      </p:sp>
      <p:sp>
        <p:nvSpPr>
          <p:cNvPr id="9" name="PlaceHolder 5"/>
          <p:cNvSpPr>
            <a:spLocks noGrp="1"/>
          </p:cNvSpPr>
          <p:nvPr>
            <p:ph type="body"/>
          </p:nvPr>
        </p:nvSpPr>
        <p:spPr>
          <a:xfrm>
            <a:off x="360" y="0"/>
            <a:ext cx="3405600" cy="5143320"/>
          </a:xfrm>
          <a:prstGeom prst="rect">
            <a:avLst/>
          </a:prstGeom>
          <a:noFill/>
          <a:ln w="0">
            <a:noFill/>
          </a:ln>
        </p:spPr>
        <p:txBody>
          <a:bodyPr lIns="90000" tIns="45000" rIns="90000" bIns="45000" anchor="t">
            <a:normAutofit fontScale="93333"/>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71316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713160" y="444960"/>
            <a:ext cx="7744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 name="PlaceHolder 1"/>
          <p:cNvSpPr>
            <a:spLocks noGrp="1"/>
          </p:cNvSpPr>
          <p:nvPr>
            <p:ph type="body"/>
          </p:nvPr>
        </p:nvSpPr>
        <p:spPr>
          <a:xfrm>
            <a:off x="3786840" y="1963440"/>
            <a:ext cx="4653720" cy="221796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13" name="PlaceHolder 2"/>
          <p:cNvSpPr>
            <a:spLocks noGrp="1"/>
          </p:cNvSpPr>
          <p:nvPr>
            <p:ph type="title"/>
          </p:nvPr>
        </p:nvSpPr>
        <p:spPr>
          <a:xfrm>
            <a:off x="3405960" y="444960"/>
            <a:ext cx="4653720" cy="101088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4" name="PlaceHolder 3"/>
          <p:cNvSpPr>
            <a:spLocks noGrp="1"/>
          </p:cNvSpPr>
          <p:nvPr>
            <p:ph type="body"/>
          </p:nvPr>
        </p:nvSpPr>
        <p:spPr>
          <a:xfrm>
            <a:off x="0" y="0"/>
            <a:ext cx="3067920" cy="5143320"/>
          </a:xfrm>
          <a:prstGeom prst="rect">
            <a:avLst/>
          </a:prstGeom>
          <a:noFill/>
          <a:ln w="0">
            <a:noFill/>
          </a:ln>
        </p:spPr>
        <p:txBody>
          <a:bodyPr lIns="90000" tIns="45000" rIns="90000" bIns="45000" anchor="t">
            <a:normAutofit fontScale="68333"/>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713160" y="794520"/>
            <a:ext cx="7717320" cy="69804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16" name="PlaceHolder 2"/>
          <p:cNvSpPr>
            <a:spLocks noGrp="1"/>
          </p:cNvSpPr>
          <p:nvPr>
            <p:ph type="body"/>
          </p:nvPr>
        </p:nvSpPr>
        <p:spPr>
          <a:xfrm>
            <a:off x="3352680" y="2398680"/>
            <a:ext cx="5077800" cy="19501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3405960" y="444960"/>
            <a:ext cx="47242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8" name="PlaceHolder 2"/>
          <p:cNvSpPr>
            <a:spLocks noGrp="1"/>
          </p:cNvSpPr>
          <p:nvPr>
            <p:ph type="body"/>
          </p:nvPr>
        </p:nvSpPr>
        <p:spPr>
          <a:xfrm>
            <a:off x="0" y="0"/>
            <a:ext cx="3097800" cy="5143320"/>
          </a:xfrm>
          <a:prstGeom prst="rect">
            <a:avLst/>
          </a:prstGeom>
          <a:noFill/>
          <a:ln w="0">
            <a:noFill/>
          </a:ln>
        </p:spPr>
        <p:txBody>
          <a:bodyPr lIns="90000" tIns="45000" rIns="90000" bIns="45000" anchor="t">
            <a:normAutofit fontScale="75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Google Shape;133;p32"/>
          <p:cNvPicPr/>
          <p:nvPr/>
        </p:nvPicPr>
        <p:blipFill>
          <a:blip r:embed="rId2"/>
          <a:srcRect t="3296" b="3289"/>
          <a:stretch/>
        </p:blipFill>
        <p:spPr>
          <a:xfrm>
            <a:off x="5702760" y="14288"/>
            <a:ext cx="3669480" cy="5143320"/>
          </a:xfrm>
          <a:prstGeom prst="rect">
            <a:avLst/>
          </a:prstGeom>
          <a:ln w="0">
            <a:noFill/>
          </a:ln>
        </p:spPr>
      </p:pic>
      <p:sp>
        <p:nvSpPr>
          <p:cNvPr id="60" name="PlaceHolder 1"/>
          <p:cNvSpPr>
            <a:spLocks noGrp="1"/>
          </p:cNvSpPr>
          <p:nvPr>
            <p:ph type="title"/>
          </p:nvPr>
        </p:nvSpPr>
        <p:spPr>
          <a:xfrm>
            <a:off x="314190" y="573807"/>
            <a:ext cx="4704840" cy="17143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800" b="0" strike="noStrike" spc="-1" dirty="0">
                <a:solidFill>
                  <a:schemeClr val="dk1"/>
                </a:solidFill>
                <a:latin typeface="Syncopate"/>
                <a:ea typeface="Syncopate"/>
              </a:rPr>
              <a:t>Windsurf AI : </a:t>
            </a:r>
            <a:r>
              <a:rPr lang="en-IN" sz="1800" dirty="0">
                <a:effectLst/>
                <a:latin typeface="Calibri" panose="020F0502020204030204" pitchFamily="34" charset="0"/>
                <a:ea typeface="Calibri" panose="020F0502020204030204" pitchFamily="34" charset="0"/>
                <a:cs typeface="Times New Roman" panose="02020603050405020304" pitchFamily="18" charset="0"/>
              </a:rPr>
              <a:t>Comprehensive Analysis and Comparison</a:t>
            </a:r>
            <a:endParaRPr lang="fr-FR" sz="4800" b="0" strike="noStrike" spc="-1" dirty="0">
              <a:solidFill>
                <a:schemeClr val="dk1"/>
              </a:solidFill>
              <a:latin typeface="Arial"/>
            </a:endParaRPr>
          </a:p>
        </p:txBody>
      </p:sp>
      <p:sp>
        <p:nvSpPr>
          <p:cNvPr id="61" name="PlaceHolder 2"/>
          <p:cNvSpPr>
            <a:spLocks noGrp="1"/>
          </p:cNvSpPr>
          <p:nvPr>
            <p:ph type="subTitle"/>
          </p:nvPr>
        </p:nvSpPr>
        <p:spPr>
          <a:xfrm>
            <a:off x="1017855" y="2912434"/>
            <a:ext cx="4343040" cy="380520"/>
          </a:xfrm>
          <a:prstGeom prst="rect">
            <a:avLst/>
          </a:prstGeom>
          <a:noFill/>
          <a:ln w="0">
            <a:noFill/>
          </a:ln>
        </p:spPr>
        <p:txBody>
          <a:bodyPr lIns="91440" tIns="91440" rIns="91440" bIns="91440" anchor="t">
            <a:normAutofit fontScale="90678" lnSpcReduction="20000"/>
          </a:bodyPr>
          <a:lstStyle/>
          <a:p>
            <a:pPr indent="0" algn="r">
              <a:lnSpc>
                <a:spcPct val="100000"/>
              </a:lnSpc>
              <a:buNone/>
              <a:tabLst>
                <a:tab pos="0" algn="l"/>
              </a:tabLst>
            </a:pPr>
            <a:r>
              <a:rPr lang="en-IN" sz="1600" spc="-1" dirty="0">
                <a:solidFill>
                  <a:schemeClr val="dk1"/>
                </a:solidFill>
                <a:latin typeface="Cabin"/>
              </a:rPr>
              <a:t>Features, Compatibility, and Cost Evaluation</a:t>
            </a:r>
            <a:r>
              <a:rPr lang="en" sz="1600" b="0" strike="noStrike" spc="-1" dirty="0">
                <a:solidFill>
                  <a:schemeClr val="dk1"/>
                </a:solidFill>
                <a:latin typeface="Cabin"/>
                <a:ea typeface="Cabin"/>
              </a:rPr>
              <a:t>.</a:t>
            </a:r>
            <a:endParaRPr lang="en-US" sz="1600" b="0" strike="noStrike" spc="-1" dirty="0">
              <a:solidFill>
                <a:srgbClr val="000000"/>
              </a:solidFill>
              <a:latin typeface="OpenSymbol"/>
            </a:endParaRPr>
          </a:p>
        </p:txBody>
      </p:sp>
      <p:sp>
        <p:nvSpPr>
          <p:cNvPr id="2" name="TextBox 1">
            <a:extLst>
              <a:ext uri="{FF2B5EF4-FFF2-40B4-BE49-F238E27FC236}">
                <a16:creationId xmlns:a16="http://schemas.microsoft.com/office/drawing/2014/main" id="{0A1A0858-3B51-D6BA-E191-4868E2A2D3CF}"/>
              </a:ext>
            </a:extLst>
          </p:cNvPr>
          <p:cNvSpPr txBox="1"/>
          <p:nvPr/>
        </p:nvSpPr>
        <p:spPr>
          <a:xfrm>
            <a:off x="3249371" y="4476510"/>
            <a:ext cx="2111524" cy="380520"/>
          </a:xfrm>
          <a:prstGeom prst="rect">
            <a:avLst/>
          </a:prstGeom>
          <a:noFill/>
        </p:spPr>
        <p:txBody>
          <a:bodyPr wrap="square" rtlCol="0">
            <a:spAutoFit/>
          </a:bodyPr>
          <a:lstStyle/>
          <a:p>
            <a:r>
              <a:rPr lang="en-IN" dirty="0"/>
              <a:t>Date : 08/04/2025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ph/>
          </p:nvPr>
        </p:nvSpPr>
        <p:spPr>
          <a:xfrm>
            <a:off x="3883669" y="1311918"/>
            <a:ext cx="4657320" cy="3488681"/>
          </a:xfrm>
          <a:prstGeom prst="rect">
            <a:avLst/>
          </a:prstGeom>
          <a:noFill/>
          <a:ln w="0">
            <a:noFill/>
          </a:ln>
        </p:spPr>
        <p:txBody>
          <a:bodyPr lIns="91440" tIns="91440" rIns="91440" bIns="91440" anchor="t">
            <a:normAutofit/>
          </a:bodyPr>
          <a:lstStyle/>
          <a:p>
            <a:pPr marL="514350" indent="-285750">
              <a:lnSpc>
                <a:spcPct val="100000"/>
              </a:lnSpc>
              <a:tabLst>
                <a:tab pos="0" algn="l"/>
              </a:tabLst>
            </a:pPr>
            <a:r>
              <a:rPr lang="en" sz="1400" b="0" strike="noStrike" spc="-1" dirty="0">
                <a:solidFill>
                  <a:schemeClr val="dk1"/>
                </a:solidFill>
                <a:latin typeface="Cabin"/>
                <a:ea typeface="Cabin"/>
              </a:rPr>
              <a:t>When compared to Traycer, Windsurf AI excels in its predictive coding features and ease of integration within IDEs. </a:t>
            </a:r>
          </a:p>
          <a:p>
            <a:pPr marL="514350" indent="-285750">
              <a:lnSpc>
                <a:spcPct val="100000"/>
              </a:lnSpc>
              <a:tabLst>
                <a:tab pos="0" algn="l"/>
              </a:tabLst>
            </a:pPr>
            <a:r>
              <a:rPr lang="en" sz="1400" b="0" strike="noStrike" spc="-1" dirty="0">
                <a:solidFill>
                  <a:schemeClr val="dk1"/>
                </a:solidFill>
                <a:latin typeface="Cabin"/>
                <a:ea typeface="Cabin"/>
              </a:rPr>
              <a:t>Traycer offers some similar functionalities, such as performance optimization tools, but many users prefer Windsurf AI for its user-friendly interface and responsiveness.</a:t>
            </a:r>
          </a:p>
          <a:p>
            <a:pPr marL="514350" indent="-285750">
              <a:lnSpc>
                <a:spcPct val="100000"/>
              </a:lnSpc>
              <a:tabLst>
                <a:tab pos="0" algn="l"/>
              </a:tabLst>
            </a:pPr>
            <a:r>
              <a:rPr lang="en" sz="1400" b="0" strike="noStrike" spc="-1" dirty="0">
                <a:solidFill>
                  <a:schemeClr val="dk1"/>
                </a:solidFill>
                <a:latin typeface="Cabin"/>
                <a:ea typeface="Cabin"/>
              </a:rPr>
              <a:t>Additionally, Windsurf AI's community support and frequent updates provide an edge in maintaining reliability.</a:t>
            </a:r>
          </a:p>
          <a:p>
            <a:pPr marL="514350" indent="-285750">
              <a:lnSpc>
                <a:spcPct val="100000"/>
              </a:lnSpc>
              <a:tabLst>
                <a:tab pos="0" algn="l"/>
              </a:tabLst>
            </a:pPr>
            <a:endParaRPr lang="en" sz="1400" b="0" strike="noStrike" spc="-1" dirty="0">
              <a:solidFill>
                <a:schemeClr val="dk1"/>
              </a:solidFill>
              <a:latin typeface="Cabin"/>
              <a:ea typeface="Cabin"/>
            </a:endParaRPr>
          </a:p>
          <a:p>
            <a:pPr indent="0">
              <a:lnSpc>
                <a:spcPct val="100000"/>
              </a:lnSpc>
              <a:buNone/>
              <a:tabLst>
                <a:tab pos="0" algn="l"/>
              </a:tabLst>
            </a:pPr>
            <a:endParaRPr lang="en" sz="1400" b="0" strike="noStrike" spc="-1" dirty="0">
              <a:solidFill>
                <a:schemeClr val="dk1"/>
              </a:solidFill>
              <a:latin typeface="Cabin"/>
              <a:ea typeface="Cabin"/>
            </a:endParaRPr>
          </a:p>
          <a:p>
            <a:pPr indent="0">
              <a:lnSpc>
                <a:spcPct val="100000"/>
              </a:lnSpc>
              <a:buNone/>
              <a:tabLst>
                <a:tab pos="0" algn="l"/>
              </a:tabLst>
            </a:pPr>
            <a:endParaRPr lang="en" sz="1400" b="0" strike="noStrike" spc="-1" dirty="0">
              <a:solidFill>
                <a:schemeClr val="dk1"/>
              </a:solidFill>
              <a:latin typeface="Cabin"/>
              <a:ea typeface="Cabin"/>
            </a:endParaRPr>
          </a:p>
          <a:p>
            <a:pPr indent="0">
              <a:lnSpc>
                <a:spcPct val="100000"/>
              </a:lnSpc>
              <a:buNone/>
              <a:tabLst>
                <a:tab pos="0" algn="l"/>
              </a:tabLst>
            </a:pPr>
            <a:endParaRPr lang="fr-FR" sz="1400" b="0" strike="noStrike" spc="-1" dirty="0">
              <a:solidFill>
                <a:srgbClr val="000000"/>
              </a:solidFill>
              <a:latin typeface="Arial"/>
            </a:endParaRPr>
          </a:p>
          <a:p>
            <a:pPr indent="0">
              <a:lnSpc>
                <a:spcPct val="100000"/>
              </a:lnSpc>
              <a:buNone/>
              <a:tabLst>
                <a:tab pos="0" algn="l"/>
              </a:tabLst>
            </a:pPr>
            <a:endParaRPr lang="fr-FR" sz="1400" b="0" strike="noStrike" spc="-1" dirty="0">
              <a:solidFill>
                <a:srgbClr val="000000"/>
              </a:solidFill>
              <a:latin typeface="Arial"/>
            </a:endParaRPr>
          </a:p>
        </p:txBody>
      </p:sp>
      <p:sp>
        <p:nvSpPr>
          <p:cNvPr id="81" name="PlaceHolder 2"/>
          <p:cNvSpPr>
            <a:spLocks noGrp="1"/>
          </p:cNvSpPr>
          <p:nvPr>
            <p:ph type="title"/>
          </p:nvPr>
        </p:nvSpPr>
        <p:spPr>
          <a:xfrm>
            <a:off x="3409920" y="447840"/>
            <a:ext cx="4657320" cy="1009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Syncopate"/>
                <a:ea typeface="Syncopate"/>
              </a:rPr>
              <a:t>Comparison with Traycer</a:t>
            </a:r>
            <a:endParaRPr lang="fr-FR" sz="3000" b="0" strike="noStrike" spc="-1">
              <a:solidFill>
                <a:schemeClr val="dk1"/>
              </a:solidFill>
              <a:latin typeface="Arial"/>
            </a:endParaRPr>
          </a:p>
        </p:txBody>
      </p:sp>
      <p:graphicFrame>
        <p:nvGraphicFramePr>
          <p:cNvPr id="7" name="Table 6">
            <a:extLst>
              <a:ext uri="{FF2B5EF4-FFF2-40B4-BE49-F238E27FC236}">
                <a16:creationId xmlns:a16="http://schemas.microsoft.com/office/drawing/2014/main" id="{B17CDCD7-09C4-A6BC-577B-985F0AED92F7}"/>
              </a:ext>
            </a:extLst>
          </p:cNvPr>
          <p:cNvGraphicFramePr>
            <a:graphicFrameLocks noGrp="1"/>
          </p:cNvGraphicFramePr>
          <p:nvPr>
            <p:extLst>
              <p:ext uri="{D42A27DB-BD31-4B8C-83A1-F6EECF244321}">
                <p14:modId xmlns:p14="http://schemas.microsoft.com/office/powerpoint/2010/main" val="3347511485"/>
              </p:ext>
            </p:extLst>
          </p:nvPr>
        </p:nvGraphicFramePr>
        <p:xfrm>
          <a:off x="400471" y="1179375"/>
          <a:ext cx="3246324" cy="3149738"/>
        </p:xfrm>
        <a:graphic>
          <a:graphicData uri="http://schemas.openxmlformats.org/drawingml/2006/table">
            <a:tbl>
              <a:tblPr/>
              <a:tblGrid>
                <a:gridCol w="1082108">
                  <a:extLst>
                    <a:ext uri="{9D8B030D-6E8A-4147-A177-3AD203B41FA5}">
                      <a16:colId xmlns:a16="http://schemas.microsoft.com/office/drawing/2014/main" val="2000978569"/>
                    </a:ext>
                  </a:extLst>
                </a:gridCol>
                <a:gridCol w="1082108">
                  <a:extLst>
                    <a:ext uri="{9D8B030D-6E8A-4147-A177-3AD203B41FA5}">
                      <a16:colId xmlns:a16="http://schemas.microsoft.com/office/drawing/2014/main" val="90455851"/>
                    </a:ext>
                  </a:extLst>
                </a:gridCol>
                <a:gridCol w="1082108">
                  <a:extLst>
                    <a:ext uri="{9D8B030D-6E8A-4147-A177-3AD203B41FA5}">
                      <a16:colId xmlns:a16="http://schemas.microsoft.com/office/drawing/2014/main" val="1683361570"/>
                    </a:ext>
                  </a:extLst>
                </a:gridCol>
              </a:tblGrid>
              <a:tr h="297153">
                <a:tc>
                  <a:txBody>
                    <a:bodyPr/>
                    <a:lstStyle/>
                    <a:p>
                      <a:pPr algn="l" fontAlgn="t">
                        <a:lnSpc>
                          <a:spcPts val="1500"/>
                        </a:lnSpc>
                      </a:pPr>
                      <a:r>
                        <a:rPr lang="en-IN" sz="900" dirty="0">
                          <a:solidFill>
                            <a:schemeClr val="bg1"/>
                          </a:solidFill>
                          <a:effectLst/>
                        </a:rPr>
                        <a:t>Feature</a:t>
                      </a:r>
                    </a:p>
                  </a:txBody>
                  <a:tcPr marL="48146" marR="40122" marT="24073" marB="48146">
                    <a:lnL>
                      <a:noFill/>
                    </a:lnL>
                    <a:lnR>
                      <a:noFill/>
                    </a:lnR>
                    <a:lnT>
                      <a:noFill/>
                    </a:lnT>
                    <a:lnB>
                      <a:noFill/>
                    </a:lnB>
                    <a:solidFill>
                      <a:srgbClr val="101218"/>
                    </a:solidFill>
                  </a:tcPr>
                </a:tc>
                <a:tc>
                  <a:txBody>
                    <a:bodyPr/>
                    <a:lstStyle/>
                    <a:p>
                      <a:pPr algn="l" fontAlgn="t">
                        <a:lnSpc>
                          <a:spcPts val="1500"/>
                        </a:lnSpc>
                      </a:pPr>
                      <a:r>
                        <a:rPr lang="en-IN" sz="900" dirty="0">
                          <a:solidFill>
                            <a:schemeClr val="bg1"/>
                          </a:solidFill>
                          <a:effectLst/>
                        </a:rPr>
                        <a:t>Windsurf</a:t>
                      </a:r>
                    </a:p>
                  </a:txBody>
                  <a:tcPr marL="40122" marR="40122" marT="24073" marB="48146">
                    <a:lnL>
                      <a:noFill/>
                    </a:lnL>
                    <a:lnR>
                      <a:noFill/>
                    </a:lnR>
                    <a:lnT>
                      <a:noFill/>
                    </a:lnT>
                    <a:lnB>
                      <a:noFill/>
                    </a:lnB>
                    <a:solidFill>
                      <a:srgbClr val="101218"/>
                    </a:solidFill>
                  </a:tcPr>
                </a:tc>
                <a:tc>
                  <a:txBody>
                    <a:bodyPr/>
                    <a:lstStyle/>
                    <a:p>
                      <a:pPr algn="l" fontAlgn="t">
                        <a:lnSpc>
                          <a:spcPts val="1500"/>
                        </a:lnSpc>
                      </a:pPr>
                      <a:r>
                        <a:rPr lang="en-IN" sz="900" dirty="0" err="1">
                          <a:solidFill>
                            <a:schemeClr val="bg1"/>
                          </a:solidFill>
                          <a:effectLst/>
                        </a:rPr>
                        <a:t>Traycer</a:t>
                      </a:r>
                      <a:endParaRPr lang="en-IN" sz="900" dirty="0">
                        <a:solidFill>
                          <a:schemeClr val="bg1"/>
                        </a:solidFill>
                        <a:effectLst/>
                      </a:endParaRPr>
                    </a:p>
                  </a:txBody>
                  <a:tcPr marL="40122" marR="48146" marT="24073" marB="48146">
                    <a:lnL>
                      <a:noFill/>
                    </a:lnL>
                    <a:lnR>
                      <a:noFill/>
                    </a:lnR>
                    <a:lnT>
                      <a:noFill/>
                    </a:lnT>
                    <a:lnB>
                      <a:noFill/>
                    </a:lnB>
                    <a:solidFill>
                      <a:srgbClr val="101218"/>
                    </a:solidFill>
                  </a:tcPr>
                </a:tc>
                <a:extLst>
                  <a:ext uri="{0D108BD9-81ED-4DB2-BD59-A6C34878D82A}">
                    <a16:rowId xmlns:a16="http://schemas.microsoft.com/office/drawing/2014/main" val="795806968"/>
                  </a:ext>
                </a:extLst>
              </a:tr>
              <a:tr h="539849">
                <a:tc>
                  <a:txBody>
                    <a:bodyPr/>
                    <a:lstStyle/>
                    <a:p>
                      <a:pPr fontAlgn="t">
                        <a:lnSpc>
                          <a:spcPts val="1500"/>
                        </a:lnSpc>
                      </a:pPr>
                      <a:r>
                        <a:rPr lang="en-IN" sz="900" dirty="0">
                          <a:solidFill>
                            <a:schemeClr val="bg1"/>
                          </a:solidFill>
                          <a:effectLst/>
                        </a:rPr>
                        <a:t>Focus</a:t>
                      </a:r>
                    </a:p>
                  </a:txBody>
                  <a:tcPr marL="48146" marR="40122" marT="48146" marB="48146">
                    <a:lnL>
                      <a:noFill/>
                    </a:lnL>
                    <a:lnR>
                      <a:noFill/>
                    </a:lnR>
                    <a:lnT>
                      <a:noFill/>
                    </a:lnT>
                    <a:lnB>
                      <a:noFill/>
                    </a:lnB>
                    <a:solidFill>
                      <a:srgbClr val="101218"/>
                    </a:solidFill>
                  </a:tcPr>
                </a:tc>
                <a:tc>
                  <a:txBody>
                    <a:bodyPr/>
                    <a:lstStyle/>
                    <a:p>
                      <a:pPr fontAlgn="t">
                        <a:lnSpc>
                          <a:spcPts val="1500"/>
                        </a:lnSpc>
                      </a:pPr>
                      <a:r>
                        <a:rPr lang="en-IN" sz="900" dirty="0">
                          <a:solidFill>
                            <a:schemeClr val="bg1"/>
                          </a:solidFill>
                          <a:effectLst/>
                        </a:rPr>
                        <a:t>Agent-based IDE</a:t>
                      </a:r>
                    </a:p>
                  </a:txBody>
                  <a:tcPr marL="40122" marR="40122" marT="48146" marB="48146">
                    <a:lnL>
                      <a:noFill/>
                    </a:lnL>
                    <a:lnR>
                      <a:noFill/>
                    </a:lnR>
                    <a:lnT>
                      <a:noFill/>
                    </a:lnT>
                    <a:lnB>
                      <a:noFill/>
                    </a:lnB>
                    <a:solidFill>
                      <a:srgbClr val="101218"/>
                    </a:solidFill>
                  </a:tcPr>
                </a:tc>
                <a:tc>
                  <a:txBody>
                    <a:bodyPr/>
                    <a:lstStyle/>
                    <a:p>
                      <a:pPr fontAlgn="t">
                        <a:lnSpc>
                          <a:spcPts val="1500"/>
                        </a:lnSpc>
                      </a:pPr>
                      <a:r>
                        <a:rPr lang="en-IN" sz="900">
                          <a:solidFill>
                            <a:schemeClr val="bg1"/>
                          </a:solidFill>
                          <a:effectLst/>
                        </a:rPr>
                        <a:t>Task-oriented coding assistance</a:t>
                      </a:r>
                    </a:p>
                  </a:txBody>
                  <a:tcPr marL="40122" marR="48146" marT="48146" marB="48146">
                    <a:lnL>
                      <a:noFill/>
                    </a:lnL>
                    <a:lnR>
                      <a:noFill/>
                    </a:lnR>
                    <a:lnT>
                      <a:noFill/>
                    </a:lnT>
                    <a:lnB>
                      <a:noFill/>
                    </a:lnB>
                    <a:solidFill>
                      <a:srgbClr val="101218"/>
                    </a:solidFill>
                  </a:tcPr>
                </a:tc>
                <a:extLst>
                  <a:ext uri="{0D108BD9-81ED-4DB2-BD59-A6C34878D82A}">
                    <a16:rowId xmlns:a16="http://schemas.microsoft.com/office/drawing/2014/main" val="1605850246"/>
                  </a:ext>
                </a:extLst>
              </a:tr>
              <a:tr h="970786">
                <a:tc>
                  <a:txBody>
                    <a:bodyPr/>
                    <a:lstStyle/>
                    <a:p>
                      <a:pPr fontAlgn="t">
                        <a:lnSpc>
                          <a:spcPts val="1500"/>
                        </a:lnSpc>
                      </a:pPr>
                      <a:r>
                        <a:rPr lang="en-IN" sz="900" dirty="0">
                          <a:solidFill>
                            <a:schemeClr val="bg1"/>
                          </a:solidFill>
                          <a:effectLst/>
                        </a:rPr>
                        <a:t>Key Features</a:t>
                      </a:r>
                    </a:p>
                  </a:txBody>
                  <a:tcPr marL="48146" marR="40122" marT="48146" marB="48146">
                    <a:lnL>
                      <a:noFill/>
                    </a:lnL>
                    <a:lnR>
                      <a:noFill/>
                    </a:lnR>
                    <a:lnT>
                      <a:noFill/>
                    </a:lnT>
                    <a:lnB>
                      <a:noFill/>
                    </a:lnB>
                    <a:solidFill>
                      <a:srgbClr val="101218"/>
                    </a:solidFill>
                  </a:tcPr>
                </a:tc>
                <a:tc>
                  <a:txBody>
                    <a:bodyPr/>
                    <a:lstStyle/>
                    <a:p>
                      <a:pPr fontAlgn="t">
                        <a:lnSpc>
                          <a:spcPts val="1500"/>
                        </a:lnSpc>
                      </a:pPr>
                      <a:r>
                        <a:rPr lang="fr-FR" sz="900" dirty="0">
                          <a:solidFill>
                            <a:schemeClr val="bg1"/>
                          </a:solidFill>
                          <a:effectLst/>
                        </a:rPr>
                        <a:t>Cascade, Supercomplete, Command Mode, Flows</a:t>
                      </a:r>
                    </a:p>
                  </a:txBody>
                  <a:tcPr marL="40122" marR="40122" marT="48146" marB="48146">
                    <a:lnL>
                      <a:noFill/>
                    </a:lnL>
                    <a:lnR>
                      <a:noFill/>
                    </a:lnR>
                    <a:lnT>
                      <a:noFill/>
                    </a:lnT>
                    <a:lnB>
                      <a:noFill/>
                    </a:lnB>
                    <a:solidFill>
                      <a:srgbClr val="101218"/>
                    </a:solidFill>
                  </a:tcPr>
                </a:tc>
                <a:tc>
                  <a:txBody>
                    <a:bodyPr/>
                    <a:lstStyle/>
                    <a:p>
                      <a:pPr fontAlgn="t">
                        <a:lnSpc>
                          <a:spcPts val="1500"/>
                        </a:lnSpc>
                      </a:pPr>
                      <a:r>
                        <a:rPr lang="en-IN" sz="900" dirty="0">
                          <a:solidFill>
                            <a:schemeClr val="bg1"/>
                          </a:solidFill>
                          <a:effectLst/>
                        </a:rPr>
                        <a:t>Tasks</a:t>
                      </a:r>
                    </a:p>
                  </a:txBody>
                  <a:tcPr marL="40122" marR="48146" marT="48146" marB="48146">
                    <a:lnL>
                      <a:noFill/>
                    </a:lnL>
                    <a:lnR>
                      <a:noFill/>
                    </a:lnR>
                    <a:lnT>
                      <a:noFill/>
                    </a:lnT>
                    <a:lnB>
                      <a:noFill/>
                    </a:lnB>
                    <a:solidFill>
                      <a:srgbClr val="101218"/>
                    </a:solidFill>
                  </a:tcPr>
                </a:tc>
                <a:extLst>
                  <a:ext uri="{0D108BD9-81ED-4DB2-BD59-A6C34878D82A}">
                    <a16:rowId xmlns:a16="http://schemas.microsoft.com/office/drawing/2014/main" val="2350759810"/>
                  </a:ext>
                </a:extLst>
              </a:tr>
              <a:tr h="802101">
                <a:tc>
                  <a:txBody>
                    <a:bodyPr/>
                    <a:lstStyle/>
                    <a:p>
                      <a:pPr fontAlgn="t">
                        <a:lnSpc>
                          <a:spcPts val="1500"/>
                        </a:lnSpc>
                      </a:pPr>
                      <a:r>
                        <a:rPr lang="en-IN" sz="900">
                          <a:solidFill>
                            <a:schemeClr val="bg1"/>
                          </a:solidFill>
                          <a:effectLst/>
                        </a:rPr>
                        <a:t>Strengths</a:t>
                      </a:r>
                    </a:p>
                  </a:txBody>
                  <a:tcPr marL="48146" marR="40122" marT="48146" marB="48146">
                    <a:lnL>
                      <a:noFill/>
                    </a:lnL>
                    <a:lnR>
                      <a:noFill/>
                    </a:lnR>
                    <a:lnT>
                      <a:noFill/>
                    </a:lnT>
                    <a:lnB>
                      <a:noFill/>
                    </a:lnB>
                    <a:solidFill>
                      <a:srgbClr val="101218"/>
                    </a:solidFill>
                  </a:tcPr>
                </a:tc>
                <a:tc>
                  <a:txBody>
                    <a:bodyPr/>
                    <a:lstStyle/>
                    <a:p>
                      <a:pPr fontAlgn="t">
                        <a:lnSpc>
                          <a:spcPts val="1500"/>
                        </a:lnSpc>
                      </a:pPr>
                      <a:r>
                        <a:rPr lang="en-IN" sz="900" dirty="0">
                          <a:solidFill>
                            <a:schemeClr val="bg1"/>
                          </a:solidFill>
                          <a:effectLst/>
                        </a:rPr>
                        <a:t>Large codebase support, clean UI, affordable</a:t>
                      </a:r>
                    </a:p>
                  </a:txBody>
                  <a:tcPr marL="40122" marR="40122" marT="48146" marB="48146">
                    <a:lnL>
                      <a:noFill/>
                    </a:lnL>
                    <a:lnR>
                      <a:noFill/>
                    </a:lnR>
                    <a:lnT>
                      <a:noFill/>
                    </a:lnT>
                    <a:lnB>
                      <a:noFill/>
                    </a:lnB>
                    <a:solidFill>
                      <a:srgbClr val="101218"/>
                    </a:solidFill>
                  </a:tcPr>
                </a:tc>
                <a:tc>
                  <a:txBody>
                    <a:bodyPr/>
                    <a:lstStyle/>
                    <a:p>
                      <a:pPr fontAlgn="t">
                        <a:lnSpc>
                          <a:spcPts val="1500"/>
                        </a:lnSpc>
                      </a:pPr>
                      <a:r>
                        <a:rPr lang="en-US" sz="900" dirty="0">
                          <a:solidFill>
                            <a:schemeClr val="bg1"/>
                          </a:solidFill>
                          <a:effectLst/>
                        </a:rPr>
                        <a:t>Task management, breaking down complex tasks</a:t>
                      </a:r>
                    </a:p>
                  </a:txBody>
                  <a:tcPr marL="40122" marR="48146" marT="48146" marB="48146">
                    <a:lnL>
                      <a:noFill/>
                    </a:lnL>
                    <a:lnR>
                      <a:noFill/>
                    </a:lnR>
                    <a:lnT>
                      <a:noFill/>
                    </a:lnT>
                    <a:lnB>
                      <a:noFill/>
                    </a:lnB>
                    <a:solidFill>
                      <a:srgbClr val="101218"/>
                    </a:solidFill>
                  </a:tcPr>
                </a:tc>
                <a:extLst>
                  <a:ext uri="{0D108BD9-81ED-4DB2-BD59-A6C34878D82A}">
                    <a16:rowId xmlns:a16="http://schemas.microsoft.com/office/drawing/2014/main" val="4205429291"/>
                  </a:ext>
                </a:extLst>
              </a:tr>
              <a:tr h="539849">
                <a:tc>
                  <a:txBody>
                    <a:bodyPr/>
                    <a:lstStyle/>
                    <a:p>
                      <a:pPr fontAlgn="t">
                        <a:lnSpc>
                          <a:spcPts val="1500"/>
                        </a:lnSpc>
                      </a:pPr>
                      <a:r>
                        <a:rPr lang="en-IN" sz="900">
                          <a:solidFill>
                            <a:schemeClr val="bg1"/>
                          </a:solidFill>
                          <a:effectLst/>
                        </a:rPr>
                        <a:t>Weaknesses</a:t>
                      </a:r>
                    </a:p>
                  </a:txBody>
                  <a:tcPr marL="48146" marR="40122" marT="48146" marB="48146">
                    <a:lnL>
                      <a:noFill/>
                    </a:lnL>
                    <a:lnR>
                      <a:noFill/>
                    </a:lnR>
                    <a:lnT>
                      <a:noFill/>
                    </a:lnT>
                    <a:lnB>
                      <a:noFill/>
                    </a:lnB>
                    <a:solidFill>
                      <a:srgbClr val="101218"/>
                    </a:solidFill>
                  </a:tcPr>
                </a:tc>
                <a:tc>
                  <a:txBody>
                    <a:bodyPr/>
                    <a:lstStyle/>
                    <a:p>
                      <a:pPr fontAlgn="t">
                        <a:lnSpc>
                          <a:spcPts val="1500"/>
                        </a:lnSpc>
                      </a:pPr>
                      <a:r>
                        <a:rPr lang="en-US" sz="900">
                          <a:solidFill>
                            <a:schemeClr val="bg1"/>
                          </a:solidFill>
                          <a:effectLst/>
                        </a:rPr>
                        <a:t>UI/UX may be less polished</a:t>
                      </a:r>
                    </a:p>
                  </a:txBody>
                  <a:tcPr marL="40122" marR="40122" marT="48146" marB="48146">
                    <a:lnL>
                      <a:noFill/>
                    </a:lnL>
                    <a:lnR>
                      <a:noFill/>
                    </a:lnR>
                    <a:lnT>
                      <a:noFill/>
                    </a:lnT>
                    <a:lnB>
                      <a:noFill/>
                    </a:lnB>
                    <a:solidFill>
                      <a:srgbClr val="101218"/>
                    </a:solidFill>
                  </a:tcPr>
                </a:tc>
                <a:tc>
                  <a:txBody>
                    <a:bodyPr/>
                    <a:lstStyle/>
                    <a:p>
                      <a:pPr fontAlgn="t">
                        <a:lnSpc>
                          <a:spcPts val="1500"/>
                        </a:lnSpc>
                      </a:pPr>
                      <a:r>
                        <a:rPr lang="en-US" sz="900" dirty="0">
                          <a:solidFill>
                            <a:schemeClr val="bg1"/>
                          </a:solidFill>
                          <a:effectLst/>
                        </a:rPr>
                        <a:t>Less focus on IDE experience</a:t>
                      </a:r>
                    </a:p>
                  </a:txBody>
                  <a:tcPr marL="40122" marR="48146" marT="48146" marB="48146">
                    <a:lnL>
                      <a:noFill/>
                    </a:lnL>
                    <a:lnR>
                      <a:noFill/>
                    </a:lnR>
                    <a:lnT>
                      <a:noFill/>
                    </a:lnT>
                    <a:lnB>
                      <a:noFill/>
                    </a:lnB>
                    <a:solidFill>
                      <a:srgbClr val="101218"/>
                    </a:solidFill>
                  </a:tcPr>
                </a:tc>
                <a:extLst>
                  <a:ext uri="{0D108BD9-81ED-4DB2-BD59-A6C34878D82A}">
                    <a16:rowId xmlns:a16="http://schemas.microsoft.com/office/drawing/2014/main" val="730574555"/>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37A04A-73B4-8116-E659-FDCA08D68A05}"/>
            </a:ext>
          </a:extLst>
        </p:cNvPr>
        <p:cNvGrpSpPr/>
        <p:nvPr/>
      </p:nvGrpSpPr>
      <p:grpSpPr>
        <a:xfrm>
          <a:off x="0" y="0"/>
          <a:ext cx="0" cy="0"/>
          <a:chOff x="0" y="0"/>
          <a:chExt cx="0" cy="0"/>
        </a:xfrm>
      </p:grpSpPr>
      <p:sp>
        <p:nvSpPr>
          <p:cNvPr id="82" name="PlaceHolder 1">
            <a:extLst>
              <a:ext uri="{FF2B5EF4-FFF2-40B4-BE49-F238E27FC236}">
                <a16:creationId xmlns:a16="http://schemas.microsoft.com/office/drawing/2014/main" id="{98C997C8-4F6E-05AE-DDFB-0BCBFA446DB5}"/>
              </a:ext>
            </a:extLst>
          </p:cNvPr>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dirty="0">
                <a:solidFill>
                  <a:schemeClr val="dk1"/>
                </a:solidFill>
                <a:latin typeface="Syncopate"/>
                <a:ea typeface="Syncopate"/>
              </a:rPr>
              <a:t>Comparison with Curser</a:t>
            </a:r>
            <a:endParaRPr lang="fr-FR" sz="4000" b="0" strike="noStrike" spc="-1" dirty="0">
              <a:solidFill>
                <a:schemeClr val="dk1"/>
              </a:solidFill>
              <a:latin typeface="Arial"/>
            </a:endParaRPr>
          </a:p>
        </p:txBody>
      </p:sp>
      <p:sp>
        <p:nvSpPr>
          <p:cNvPr id="83" name="PlaceHolder 2">
            <a:extLst>
              <a:ext uri="{FF2B5EF4-FFF2-40B4-BE49-F238E27FC236}">
                <a16:creationId xmlns:a16="http://schemas.microsoft.com/office/drawing/2014/main" id="{33DCE1D1-CCB4-9D66-5624-55E5253BF16D}"/>
              </a:ext>
            </a:extLst>
          </p:cNvPr>
          <p:cNvSpPr>
            <a:spLocks noGrp="1"/>
          </p:cNvSpPr>
          <p:nvPr>
            <p:ph/>
          </p:nvPr>
        </p:nvSpPr>
        <p:spPr>
          <a:xfrm>
            <a:off x="3609855" y="1950424"/>
            <a:ext cx="5076360" cy="1952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Cabin"/>
                <a:ea typeface="Cabin"/>
              </a:rPr>
              <a:t>Curser also presents a competitive alternative to Windsurf AI, featuring capabilities designed for specific programming environments. However, Windsurf AI stands out due to its versatility across multiple platforms and programming languages. </a:t>
            </a:r>
          </a:p>
          <a:p>
            <a:pPr indent="0">
              <a:lnSpc>
                <a:spcPct val="100000"/>
              </a:lnSpc>
              <a:buNone/>
              <a:tabLst>
                <a:tab pos="0" algn="l"/>
              </a:tabLst>
            </a:pPr>
            <a:r>
              <a:rPr lang="en" sz="1200" b="0" strike="noStrike" spc="-1" dirty="0">
                <a:solidFill>
                  <a:schemeClr val="dk1"/>
                </a:solidFill>
                <a:latin typeface="Cabin"/>
                <a:ea typeface="Cabin"/>
              </a:rPr>
              <a:t>Users have noted that Windsurf AI offers better customization options and a more robust set of features compared to Curser, leading to higher productivity.</a:t>
            </a:r>
            <a:endParaRPr lang="fr-FR" sz="1200" b="0" strike="noStrike" spc="-1" dirty="0">
              <a:solidFill>
                <a:srgbClr val="000000"/>
              </a:solidFill>
              <a:latin typeface="Arial"/>
            </a:endParaRPr>
          </a:p>
        </p:txBody>
      </p:sp>
      <p:graphicFrame>
        <p:nvGraphicFramePr>
          <p:cNvPr id="2" name="Table 1">
            <a:extLst>
              <a:ext uri="{FF2B5EF4-FFF2-40B4-BE49-F238E27FC236}">
                <a16:creationId xmlns:a16="http://schemas.microsoft.com/office/drawing/2014/main" id="{DA3E5773-B251-D9D0-FEB3-0610E22BF842}"/>
              </a:ext>
            </a:extLst>
          </p:cNvPr>
          <p:cNvGraphicFramePr>
            <a:graphicFrameLocks noGrp="1"/>
          </p:cNvGraphicFramePr>
          <p:nvPr>
            <p:extLst>
              <p:ext uri="{D42A27DB-BD31-4B8C-83A1-F6EECF244321}">
                <p14:modId xmlns:p14="http://schemas.microsoft.com/office/powerpoint/2010/main" val="284858586"/>
              </p:ext>
            </p:extLst>
          </p:nvPr>
        </p:nvGraphicFramePr>
        <p:xfrm>
          <a:off x="335898" y="1718933"/>
          <a:ext cx="2950227" cy="2786736"/>
        </p:xfrm>
        <a:graphic>
          <a:graphicData uri="http://schemas.openxmlformats.org/drawingml/2006/table">
            <a:tbl>
              <a:tblPr/>
              <a:tblGrid>
                <a:gridCol w="983409">
                  <a:extLst>
                    <a:ext uri="{9D8B030D-6E8A-4147-A177-3AD203B41FA5}">
                      <a16:colId xmlns:a16="http://schemas.microsoft.com/office/drawing/2014/main" val="584120749"/>
                    </a:ext>
                  </a:extLst>
                </a:gridCol>
                <a:gridCol w="983409">
                  <a:extLst>
                    <a:ext uri="{9D8B030D-6E8A-4147-A177-3AD203B41FA5}">
                      <a16:colId xmlns:a16="http://schemas.microsoft.com/office/drawing/2014/main" val="3713844079"/>
                    </a:ext>
                  </a:extLst>
                </a:gridCol>
                <a:gridCol w="983409">
                  <a:extLst>
                    <a:ext uri="{9D8B030D-6E8A-4147-A177-3AD203B41FA5}">
                      <a16:colId xmlns:a16="http://schemas.microsoft.com/office/drawing/2014/main" val="1936433527"/>
                    </a:ext>
                  </a:extLst>
                </a:gridCol>
              </a:tblGrid>
              <a:tr h="185294">
                <a:tc>
                  <a:txBody>
                    <a:bodyPr/>
                    <a:lstStyle/>
                    <a:p>
                      <a:pPr algn="l" fontAlgn="t">
                        <a:lnSpc>
                          <a:spcPts val="1500"/>
                        </a:lnSpc>
                      </a:pPr>
                      <a:r>
                        <a:rPr lang="en-IN" sz="900">
                          <a:solidFill>
                            <a:schemeClr val="bg1"/>
                          </a:solidFill>
                          <a:effectLst/>
                        </a:rPr>
                        <a:t>Windsurf</a:t>
                      </a:r>
                    </a:p>
                  </a:txBody>
                  <a:tcPr marL="38603" marR="38603" marT="23162" marB="46324">
                    <a:lnL>
                      <a:noFill/>
                    </a:lnL>
                    <a:lnR>
                      <a:noFill/>
                    </a:lnR>
                    <a:lnT>
                      <a:noFill/>
                    </a:lnT>
                    <a:lnB>
                      <a:noFill/>
                    </a:lnB>
                    <a:solidFill>
                      <a:srgbClr val="101218"/>
                    </a:solidFill>
                  </a:tcPr>
                </a:tc>
                <a:tc>
                  <a:txBody>
                    <a:bodyPr/>
                    <a:lstStyle/>
                    <a:p>
                      <a:pPr algn="l" fontAlgn="t">
                        <a:lnSpc>
                          <a:spcPts val="1500"/>
                        </a:lnSpc>
                      </a:pPr>
                      <a:r>
                        <a:rPr lang="en-IN" sz="900">
                          <a:solidFill>
                            <a:schemeClr val="bg1"/>
                          </a:solidFill>
                          <a:effectLst/>
                        </a:rPr>
                        <a:t>Cursor</a:t>
                      </a:r>
                    </a:p>
                  </a:txBody>
                  <a:tcPr marL="38603" marR="46324" marT="23162" marB="46324">
                    <a:lnL>
                      <a:noFill/>
                    </a:lnL>
                    <a:lnR>
                      <a:noFill/>
                    </a:lnR>
                    <a:lnT>
                      <a:noFill/>
                    </a:lnT>
                    <a:lnB>
                      <a:noFill/>
                    </a:lnB>
                    <a:solidFill>
                      <a:srgbClr val="101218"/>
                    </a:solidFill>
                  </a:tcPr>
                </a:tc>
                <a:tc>
                  <a:txBody>
                    <a:bodyPr/>
                    <a:lstStyle/>
                    <a:p>
                      <a:endParaRPr lang="en-IN" dirty="0">
                        <a:solidFill>
                          <a:schemeClr val="tx1"/>
                        </a:solidFill>
                      </a:endParaRPr>
                    </a:p>
                  </a:txBody>
                  <a:tcPr marL="46324" marR="46324" marT="23162" marB="23162">
                    <a:lnL>
                      <a:noFill/>
                    </a:lnL>
                    <a:solidFill>
                      <a:schemeClr val="tx1"/>
                    </a:solidFill>
                  </a:tcPr>
                </a:tc>
                <a:extLst>
                  <a:ext uri="{0D108BD9-81ED-4DB2-BD59-A6C34878D82A}">
                    <a16:rowId xmlns:a16="http://schemas.microsoft.com/office/drawing/2014/main" val="2929010434"/>
                  </a:ext>
                </a:extLst>
              </a:tr>
              <a:tr h="778815">
                <a:tc>
                  <a:txBody>
                    <a:bodyPr/>
                    <a:lstStyle/>
                    <a:p>
                      <a:pPr fontAlgn="t">
                        <a:lnSpc>
                          <a:spcPts val="1500"/>
                        </a:lnSpc>
                      </a:pPr>
                      <a:r>
                        <a:rPr lang="en-IN" sz="900">
                          <a:solidFill>
                            <a:schemeClr val="bg1"/>
                          </a:solidFill>
                          <a:effectLst/>
                        </a:rPr>
                        <a:t>Features</a:t>
                      </a:r>
                    </a:p>
                  </a:txBody>
                  <a:tcPr marL="46324" marR="38603" marT="46324" marB="46324">
                    <a:lnL>
                      <a:noFill/>
                    </a:lnL>
                    <a:lnR>
                      <a:noFill/>
                    </a:lnR>
                    <a:lnT>
                      <a:noFill/>
                    </a:lnT>
                    <a:lnB>
                      <a:noFill/>
                    </a:lnB>
                    <a:solidFill>
                      <a:srgbClr val="101218"/>
                    </a:solidFill>
                  </a:tcPr>
                </a:tc>
                <a:tc>
                  <a:txBody>
                    <a:bodyPr/>
                    <a:lstStyle/>
                    <a:p>
                      <a:pPr fontAlgn="t">
                        <a:lnSpc>
                          <a:spcPts val="1500"/>
                        </a:lnSpc>
                      </a:pPr>
                      <a:r>
                        <a:rPr lang="en-IN" sz="900">
                          <a:solidFill>
                            <a:schemeClr val="bg1"/>
                          </a:solidFill>
                          <a:effectLst/>
                        </a:rPr>
                        <a:t>Context-aware suggestions, clear code, reliable implementations</a:t>
                      </a:r>
                    </a:p>
                  </a:txBody>
                  <a:tcPr marL="38603" marR="38603" marT="46324" marB="46324">
                    <a:lnL>
                      <a:noFill/>
                    </a:lnL>
                    <a:lnR>
                      <a:noFill/>
                    </a:lnR>
                    <a:lnT>
                      <a:noFill/>
                    </a:lnT>
                    <a:lnB>
                      <a:noFill/>
                    </a:lnB>
                    <a:solidFill>
                      <a:srgbClr val="101218"/>
                    </a:solidFill>
                  </a:tcPr>
                </a:tc>
                <a:tc>
                  <a:txBody>
                    <a:bodyPr/>
                    <a:lstStyle/>
                    <a:p>
                      <a:pPr fontAlgn="t">
                        <a:lnSpc>
                          <a:spcPts val="1500"/>
                        </a:lnSpc>
                      </a:pPr>
                      <a:r>
                        <a:rPr lang="en-US" sz="900">
                          <a:solidFill>
                            <a:schemeClr val="bg1"/>
                          </a:solidFill>
                          <a:effectLst/>
                        </a:rPr>
                        <a:t>Bug finder, experimental features, power features</a:t>
                      </a:r>
                    </a:p>
                  </a:txBody>
                  <a:tcPr marL="38603" marR="46324" marT="46324" marB="46324">
                    <a:lnL>
                      <a:noFill/>
                    </a:lnL>
                    <a:lnR>
                      <a:noFill/>
                    </a:lnR>
                    <a:lnB>
                      <a:noFill/>
                    </a:lnB>
                    <a:solidFill>
                      <a:srgbClr val="101218"/>
                    </a:solidFill>
                  </a:tcPr>
                </a:tc>
                <a:extLst>
                  <a:ext uri="{0D108BD9-81ED-4DB2-BD59-A6C34878D82A}">
                    <a16:rowId xmlns:a16="http://schemas.microsoft.com/office/drawing/2014/main" val="872109893"/>
                  </a:ext>
                </a:extLst>
              </a:tr>
              <a:tr h="296278">
                <a:tc>
                  <a:txBody>
                    <a:bodyPr/>
                    <a:lstStyle/>
                    <a:p>
                      <a:pPr fontAlgn="t">
                        <a:lnSpc>
                          <a:spcPts val="1500"/>
                        </a:lnSpc>
                      </a:pPr>
                      <a:r>
                        <a:rPr lang="en-IN" sz="900">
                          <a:solidFill>
                            <a:schemeClr val="bg1"/>
                          </a:solidFill>
                          <a:effectLst/>
                        </a:rPr>
                        <a:t>Learning curve</a:t>
                      </a:r>
                    </a:p>
                  </a:txBody>
                  <a:tcPr marL="46324" marR="38603" marT="46324" marB="46324">
                    <a:lnL>
                      <a:noFill/>
                    </a:lnL>
                    <a:lnR>
                      <a:noFill/>
                    </a:lnR>
                    <a:lnT>
                      <a:noFill/>
                    </a:lnT>
                    <a:lnB>
                      <a:noFill/>
                    </a:lnB>
                    <a:solidFill>
                      <a:srgbClr val="101218"/>
                    </a:solidFill>
                  </a:tcPr>
                </a:tc>
                <a:tc>
                  <a:txBody>
                    <a:bodyPr/>
                    <a:lstStyle/>
                    <a:p>
                      <a:pPr fontAlgn="t">
                        <a:lnSpc>
                          <a:spcPts val="1500"/>
                        </a:lnSpc>
                      </a:pPr>
                      <a:r>
                        <a:rPr lang="en-IN" sz="900">
                          <a:solidFill>
                            <a:schemeClr val="bg1"/>
                          </a:solidFill>
                          <a:effectLst/>
                        </a:rPr>
                        <a:t>Good for beginners</a:t>
                      </a:r>
                    </a:p>
                  </a:txBody>
                  <a:tcPr marL="38603" marR="38603" marT="46324" marB="46324">
                    <a:lnL>
                      <a:noFill/>
                    </a:lnL>
                    <a:lnR>
                      <a:noFill/>
                    </a:lnR>
                    <a:lnT>
                      <a:noFill/>
                    </a:lnT>
                    <a:lnB>
                      <a:noFill/>
                    </a:lnB>
                    <a:solidFill>
                      <a:srgbClr val="101218"/>
                    </a:solidFill>
                  </a:tcPr>
                </a:tc>
                <a:tc>
                  <a:txBody>
                    <a:bodyPr/>
                    <a:lstStyle/>
                    <a:p>
                      <a:pPr fontAlgn="t">
                        <a:lnSpc>
                          <a:spcPts val="1500"/>
                        </a:lnSpc>
                      </a:pPr>
                      <a:r>
                        <a:rPr lang="en-IN" sz="900">
                          <a:solidFill>
                            <a:schemeClr val="bg1"/>
                          </a:solidFill>
                          <a:effectLst/>
                        </a:rPr>
                        <a:t>Steeper learning curve</a:t>
                      </a:r>
                    </a:p>
                  </a:txBody>
                  <a:tcPr marL="38603" marR="46324" marT="46324" marB="46324">
                    <a:lnL>
                      <a:noFill/>
                    </a:lnL>
                    <a:lnR>
                      <a:noFill/>
                    </a:lnR>
                    <a:lnT>
                      <a:noFill/>
                    </a:lnT>
                    <a:lnB>
                      <a:noFill/>
                    </a:lnB>
                    <a:solidFill>
                      <a:srgbClr val="101218"/>
                    </a:solidFill>
                  </a:tcPr>
                </a:tc>
                <a:extLst>
                  <a:ext uri="{0D108BD9-81ED-4DB2-BD59-A6C34878D82A}">
                    <a16:rowId xmlns:a16="http://schemas.microsoft.com/office/drawing/2014/main" val="3730624155"/>
                  </a:ext>
                </a:extLst>
              </a:tr>
              <a:tr h="392785">
                <a:tc>
                  <a:txBody>
                    <a:bodyPr/>
                    <a:lstStyle/>
                    <a:p>
                      <a:pPr fontAlgn="t">
                        <a:lnSpc>
                          <a:spcPts val="1500"/>
                        </a:lnSpc>
                      </a:pPr>
                      <a:r>
                        <a:rPr lang="en-IN" sz="900">
                          <a:solidFill>
                            <a:schemeClr val="bg1"/>
                          </a:solidFill>
                          <a:effectLst/>
                        </a:rPr>
                        <a:t>Speed</a:t>
                      </a:r>
                    </a:p>
                  </a:txBody>
                  <a:tcPr marL="46324" marR="38603" marT="46324" marB="46324">
                    <a:lnL>
                      <a:noFill/>
                    </a:lnL>
                    <a:lnR>
                      <a:noFill/>
                    </a:lnR>
                    <a:lnT>
                      <a:noFill/>
                    </a:lnT>
                    <a:lnB>
                      <a:noFill/>
                    </a:lnB>
                    <a:solidFill>
                      <a:srgbClr val="101218"/>
                    </a:solidFill>
                  </a:tcPr>
                </a:tc>
                <a:tc>
                  <a:txBody>
                    <a:bodyPr/>
                    <a:lstStyle/>
                    <a:p>
                      <a:pPr fontAlgn="t">
                        <a:lnSpc>
                          <a:spcPts val="1500"/>
                        </a:lnSpc>
                      </a:pPr>
                      <a:r>
                        <a:rPr lang="en-IN" sz="900">
                          <a:solidFill>
                            <a:schemeClr val="bg1"/>
                          </a:solidFill>
                          <a:effectLst/>
                        </a:rPr>
                        <a:t>Slower but more stable</a:t>
                      </a:r>
                    </a:p>
                  </a:txBody>
                  <a:tcPr marL="38603" marR="38603" marT="46324" marB="46324">
                    <a:lnL>
                      <a:noFill/>
                    </a:lnL>
                    <a:lnR>
                      <a:noFill/>
                    </a:lnR>
                    <a:lnT>
                      <a:noFill/>
                    </a:lnT>
                    <a:lnB>
                      <a:noFill/>
                    </a:lnB>
                    <a:solidFill>
                      <a:srgbClr val="101218"/>
                    </a:solidFill>
                  </a:tcPr>
                </a:tc>
                <a:tc>
                  <a:txBody>
                    <a:bodyPr/>
                    <a:lstStyle/>
                    <a:p>
                      <a:pPr fontAlgn="t">
                        <a:lnSpc>
                          <a:spcPts val="1500"/>
                        </a:lnSpc>
                      </a:pPr>
                      <a:r>
                        <a:rPr lang="en-US" sz="900">
                          <a:solidFill>
                            <a:schemeClr val="bg1"/>
                          </a:solidFill>
                          <a:effectLst/>
                        </a:rPr>
                        <a:t>Faster but may need fine-tuning</a:t>
                      </a:r>
                    </a:p>
                  </a:txBody>
                  <a:tcPr marL="38603" marR="46324" marT="46324" marB="46324">
                    <a:lnL>
                      <a:noFill/>
                    </a:lnL>
                    <a:lnR>
                      <a:noFill/>
                    </a:lnR>
                    <a:lnT>
                      <a:noFill/>
                    </a:lnT>
                    <a:lnB>
                      <a:noFill/>
                    </a:lnB>
                    <a:solidFill>
                      <a:srgbClr val="101218"/>
                    </a:solidFill>
                  </a:tcPr>
                </a:tc>
                <a:extLst>
                  <a:ext uri="{0D108BD9-81ED-4DB2-BD59-A6C34878D82A}">
                    <a16:rowId xmlns:a16="http://schemas.microsoft.com/office/drawing/2014/main" val="2895601097"/>
                  </a:ext>
                </a:extLst>
              </a:tr>
              <a:tr h="296278">
                <a:tc>
                  <a:txBody>
                    <a:bodyPr/>
                    <a:lstStyle/>
                    <a:p>
                      <a:pPr fontAlgn="t">
                        <a:lnSpc>
                          <a:spcPts val="1500"/>
                        </a:lnSpc>
                      </a:pPr>
                      <a:r>
                        <a:rPr lang="en-IN" sz="900">
                          <a:solidFill>
                            <a:schemeClr val="bg1"/>
                          </a:solidFill>
                          <a:effectLst/>
                        </a:rPr>
                        <a:t>UI</a:t>
                      </a:r>
                    </a:p>
                  </a:txBody>
                  <a:tcPr marL="46324" marR="38603" marT="46324" marB="46324">
                    <a:lnL>
                      <a:noFill/>
                    </a:lnL>
                    <a:lnR>
                      <a:noFill/>
                    </a:lnR>
                    <a:lnT>
                      <a:noFill/>
                    </a:lnT>
                    <a:lnB>
                      <a:noFill/>
                    </a:lnB>
                    <a:solidFill>
                      <a:srgbClr val="101218"/>
                    </a:solidFill>
                  </a:tcPr>
                </a:tc>
                <a:tc>
                  <a:txBody>
                    <a:bodyPr/>
                    <a:lstStyle/>
                    <a:p>
                      <a:pPr fontAlgn="t">
                        <a:lnSpc>
                          <a:spcPts val="1500"/>
                        </a:lnSpc>
                      </a:pPr>
                      <a:r>
                        <a:rPr lang="en-IN" sz="900">
                          <a:solidFill>
                            <a:schemeClr val="bg1"/>
                          </a:solidFill>
                          <a:effectLst/>
                        </a:rPr>
                        <a:t>Cleaner, more polished</a:t>
                      </a:r>
                    </a:p>
                  </a:txBody>
                  <a:tcPr marL="38603" marR="38603" marT="46324" marB="46324">
                    <a:lnL>
                      <a:noFill/>
                    </a:lnL>
                    <a:lnR>
                      <a:noFill/>
                    </a:lnR>
                    <a:lnT>
                      <a:noFill/>
                    </a:lnT>
                    <a:lnB>
                      <a:noFill/>
                    </a:lnB>
                    <a:solidFill>
                      <a:srgbClr val="101218"/>
                    </a:solidFill>
                  </a:tcPr>
                </a:tc>
                <a:tc>
                  <a:txBody>
                    <a:bodyPr/>
                    <a:lstStyle/>
                    <a:p>
                      <a:endParaRPr lang="en-IN" sz="900" dirty="0">
                        <a:solidFill>
                          <a:schemeClr val="bg1"/>
                        </a:solidFill>
                      </a:endParaRPr>
                    </a:p>
                  </a:txBody>
                  <a:tcPr marL="46324" marR="46324" marT="23162" marB="23162">
                    <a:lnL>
                      <a:noFill/>
                    </a:lnL>
                    <a:lnT>
                      <a:noFill/>
                    </a:lnT>
                    <a:solidFill>
                      <a:schemeClr val="tx1"/>
                    </a:solidFill>
                  </a:tcPr>
                </a:tc>
                <a:extLst>
                  <a:ext uri="{0D108BD9-81ED-4DB2-BD59-A6C34878D82A}">
                    <a16:rowId xmlns:a16="http://schemas.microsoft.com/office/drawing/2014/main" val="2673251423"/>
                  </a:ext>
                </a:extLst>
              </a:tr>
            </a:tbl>
          </a:graphicData>
        </a:graphic>
      </p:graphicFrame>
    </p:spTree>
    <p:extLst>
      <p:ext uri="{BB962C8B-B14F-4D97-AF65-F5344CB8AC3E}">
        <p14:creationId xmlns:p14="http://schemas.microsoft.com/office/powerpoint/2010/main" val="2036723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3464584" y="73341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dirty="0">
                <a:solidFill>
                  <a:schemeClr val="dk1"/>
                </a:solidFill>
                <a:latin typeface="Syncopate"/>
                <a:ea typeface="Syncopate"/>
              </a:rPr>
              <a:t>Pricing Comparison</a:t>
            </a:r>
            <a:endParaRPr lang="fr-FR" sz="4000" b="0" strike="noStrike" spc="-1" dirty="0">
              <a:solidFill>
                <a:schemeClr val="dk1"/>
              </a:solidFill>
              <a:latin typeface="Arial"/>
            </a:endParaRPr>
          </a:p>
        </p:txBody>
      </p:sp>
      <p:sp>
        <p:nvSpPr>
          <p:cNvPr id="3" name="Content Placeholder 2">
            <a:extLst>
              <a:ext uri="{FF2B5EF4-FFF2-40B4-BE49-F238E27FC236}">
                <a16:creationId xmlns:a16="http://schemas.microsoft.com/office/drawing/2014/main" id="{B60536FF-88B5-DC0A-9847-31B47F5FBDE6}"/>
              </a:ext>
            </a:extLst>
          </p:cNvPr>
          <p:cNvSpPr>
            <a:spLocks noGrp="1" noChangeArrowheads="1"/>
          </p:cNvSpPr>
          <p:nvPr>
            <p:ph/>
          </p:nvPr>
        </p:nvSpPr>
        <p:spPr bwMode="auto">
          <a:xfrm>
            <a:off x="3367088" y="1789535"/>
            <a:ext cx="4219575" cy="25391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500" b="1" i="0" u="none" strike="noStrike" cap="none" normalizeH="0" baseline="0" dirty="0">
                <a:ln>
                  <a:noFill/>
                </a:ln>
                <a:solidFill>
                  <a:schemeClr val="tx1"/>
                </a:solidFill>
                <a:effectLst/>
                <a:latin typeface="Cabin"/>
              </a:rPr>
              <a:t>Windsurf AI:</a:t>
            </a:r>
            <a:endParaRPr kumimoji="0" lang="en-US" altLang="en-US" sz="1500" b="0" i="0" u="none" strike="noStrike" cap="none" normalizeH="0" baseline="0" dirty="0">
              <a:ln>
                <a:noFill/>
              </a:ln>
              <a:solidFill>
                <a:schemeClr val="tx1"/>
              </a:solidFill>
              <a:effectLst/>
              <a:latin typeface="Cabin"/>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Starts at $15 per seat.​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Cabin"/>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500" b="1" i="0" u="none" strike="noStrike" cap="none" normalizeH="0" baseline="0" dirty="0">
                <a:ln>
                  <a:noFill/>
                </a:ln>
                <a:solidFill>
                  <a:schemeClr val="tx1"/>
                </a:solidFill>
                <a:effectLst/>
                <a:latin typeface="Cabin"/>
              </a:rPr>
              <a:t>Cursor:</a:t>
            </a:r>
            <a:endParaRPr kumimoji="0" lang="en-US" altLang="en-US" sz="1500" b="0" i="0" u="none" strike="noStrike" cap="none" normalizeH="0" baseline="0" dirty="0">
              <a:ln>
                <a:noFill/>
              </a:ln>
              <a:solidFill>
                <a:schemeClr val="tx1"/>
              </a:solidFill>
              <a:effectLst/>
              <a:latin typeface="Cabin"/>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Pro plan at $20 per month.​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Business plan at $40 per user per month.​</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Cabin"/>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500" b="1" i="0" u="none" strike="noStrike" cap="none" normalizeH="0" baseline="0" dirty="0" err="1">
                <a:ln>
                  <a:noFill/>
                </a:ln>
                <a:solidFill>
                  <a:schemeClr val="tx1"/>
                </a:solidFill>
                <a:effectLst/>
                <a:latin typeface="Cabin"/>
              </a:rPr>
              <a:t>Traycer</a:t>
            </a:r>
            <a:r>
              <a:rPr kumimoji="0" lang="en-US" altLang="en-US" sz="1200" b="1" i="0" u="none" strike="noStrike" cap="none" normalizeH="0" baseline="0" dirty="0">
                <a:ln>
                  <a:noFill/>
                </a:ln>
                <a:solidFill>
                  <a:schemeClr val="tx1"/>
                </a:solidFill>
                <a:effectLst/>
                <a:latin typeface="Cabin"/>
              </a:rPr>
              <a:t>:</a:t>
            </a:r>
            <a:endParaRPr kumimoji="0" lang="en-US" altLang="en-US" sz="1200" b="0" i="0" u="none" strike="noStrike" cap="none" normalizeH="0" baseline="0" dirty="0">
              <a:ln>
                <a:noFill/>
              </a:ln>
              <a:solidFill>
                <a:schemeClr val="tx1"/>
              </a:solidFill>
              <a:effectLst/>
              <a:latin typeface="Cabin"/>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Free plan for open-source projects.​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Pro plan at $10 per month.​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Business plan at $20 per month.</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9" name="Google Shape;178;p37"/>
          <p:cNvPicPr/>
          <p:nvPr/>
        </p:nvPicPr>
        <p:blipFill>
          <a:blip r:embed="rId2"/>
          <a:srcRect l="5254" r="5254"/>
          <a:stretch/>
        </p:blipFill>
        <p:spPr>
          <a:xfrm>
            <a:off x="0" y="0"/>
            <a:ext cx="3067920" cy="514332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2400165" y="540529"/>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dirty="0">
                <a:solidFill>
                  <a:schemeClr val="dk1"/>
                </a:solidFill>
                <a:latin typeface="Syncopate"/>
                <a:ea typeface="Syncopate"/>
              </a:rPr>
              <a:t>Cost Analysis for Enterprises</a:t>
            </a:r>
            <a:endParaRPr lang="fr-FR" sz="4000" b="0" strike="noStrike" spc="-1" dirty="0">
              <a:solidFill>
                <a:schemeClr val="dk1"/>
              </a:solidFill>
              <a:latin typeface="Arial"/>
            </a:endParaRPr>
          </a:p>
        </p:txBody>
      </p:sp>
      <p:sp>
        <p:nvSpPr>
          <p:cNvPr id="2" name="Content Placeholder 1">
            <a:extLst>
              <a:ext uri="{FF2B5EF4-FFF2-40B4-BE49-F238E27FC236}">
                <a16:creationId xmlns:a16="http://schemas.microsoft.com/office/drawing/2014/main" id="{62A54069-53E5-563F-F7AA-EE6BBE4E4013}"/>
              </a:ext>
            </a:extLst>
          </p:cNvPr>
          <p:cNvSpPr>
            <a:spLocks noGrp="1" noChangeArrowheads="1"/>
          </p:cNvSpPr>
          <p:nvPr>
            <p:ph/>
          </p:nvPr>
        </p:nvSpPr>
        <p:spPr bwMode="auto">
          <a:xfrm>
            <a:off x="3309938" y="1549821"/>
            <a:ext cx="3876675" cy="25391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500" b="1" i="0" u="none" strike="noStrike" cap="none" normalizeH="0" baseline="0" dirty="0">
                <a:ln>
                  <a:noFill/>
                </a:ln>
                <a:solidFill>
                  <a:schemeClr val="tx1"/>
                </a:solidFill>
                <a:effectLst/>
                <a:latin typeface="Cabin"/>
              </a:rPr>
              <a:t>Scenario</a:t>
            </a:r>
            <a:r>
              <a:rPr kumimoji="0" lang="en-US" altLang="en-US" sz="1200" b="1" i="0" u="none" strike="noStrike" cap="none" normalizeH="0" baseline="0" dirty="0">
                <a:ln>
                  <a:noFill/>
                </a:ln>
                <a:solidFill>
                  <a:schemeClr val="tx1"/>
                </a:solidFill>
                <a:effectLst/>
                <a:latin typeface="Cabin"/>
              </a:rPr>
              <a:t>:</a:t>
            </a:r>
            <a:r>
              <a:rPr lang="en-US" altLang="en-US" sz="1200" dirty="0">
                <a:latin typeface="Cabin"/>
              </a:rPr>
              <a:t> </a:t>
            </a:r>
            <a:r>
              <a:rPr kumimoji="0" lang="en-US" altLang="en-US" sz="1200" b="0" i="0" u="none" strike="noStrike" cap="none" normalizeH="0" baseline="0" dirty="0">
                <a:ln>
                  <a:noFill/>
                </a:ln>
                <a:solidFill>
                  <a:schemeClr val="tx1"/>
                </a:solidFill>
                <a:effectLst/>
                <a:latin typeface="Cabin"/>
              </a:rPr>
              <a:t>Enterprise with 100 developers.​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200" b="0" i="0" u="none" strike="noStrike" cap="none" normalizeH="0" baseline="0" dirty="0">
              <a:ln>
                <a:noFill/>
              </a:ln>
              <a:solidFill>
                <a:schemeClr val="tx1"/>
              </a:solidFill>
              <a:effectLst/>
              <a:latin typeface="Cabin"/>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200" b="1" i="0" u="none" strike="noStrike" cap="none" normalizeH="0" baseline="0" dirty="0">
                <a:ln>
                  <a:noFill/>
                </a:ln>
                <a:solidFill>
                  <a:schemeClr val="tx1"/>
                </a:solidFill>
                <a:effectLst/>
                <a:latin typeface="Cabin"/>
              </a:rPr>
              <a:t>Monthly Costs:</a:t>
            </a:r>
            <a:endParaRPr kumimoji="0" lang="en-US" altLang="en-US" sz="1200" b="0" i="0" u="none" strike="noStrike" cap="none" normalizeH="0" baseline="0" dirty="0">
              <a:ln>
                <a:noFill/>
              </a:ln>
              <a:solidFill>
                <a:schemeClr val="tx1"/>
              </a:solidFill>
              <a:effectLst/>
              <a:latin typeface="Cabin"/>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Windsurf AI: $1,500.​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Cursor: $4,000.​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Cabin"/>
              </a:rPr>
              <a:t>Traycer</a:t>
            </a:r>
            <a:r>
              <a:rPr kumimoji="0" lang="en-US" altLang="en-US" sz="1200" b="0" i="0" u="none" strike="noStrike" cap="none" normalizeH="0" baseline="0" dirty="0">
                <a:ln>
                  <a:noFill/>
                </a:ln>
                <a:solidFill>
                  <a:schemeClr val="tx1"/>
                </a:solidFill>
                <a:effectLst/>
                <a:latin typeface="Cabin"/>
              </a:rPr>
              <a:t>: $2,000.</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Cabin"/>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Cabin"/>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200" b="1" i="0" u="none" strike="noStrike" cap="none" normalizeH="0" baseline="0" dirty="0">
                <a:ln>
                  <a:noFill/>
                </a:ln>
                <a:solidFill>
                  <a:schemeClr val="tx1"/>
                </a:solidFill>
                <a:effectLst/>
                <a:latin typeface="Cabin"/>
              </a:rPr>
              <a:t>Annual Costs:</a:t>
            </a:r>
            <a:endParaRPr kumimoji="0" lang="en-US" altLang="en-US" sz="1200" b="0" i="0" u="none" strike="noStrike" cap="none" normalizeH="0" baseline="0" dirty="0">
              <a:ln>
                <a:noFill/>
              </a:ln>
              <a:solidFill>
                <a:schemeClr val="tx1"/>
              </a:solidFill>
              <a:effectLst/>
              <a:latin typeface="Cabin"/>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Windsurf AI: $18,000.​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Cabin"/>
              </a:rPr>
              <a:t>Cursor: $48,000.​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Cabin"/>
              </a:rPr>
              <a:t>Traycer</a:t>
            </a:r>
            <a:r>
              <a:rPr kumimoji="0" lang="en-US" altLang="en-US" sz="1200" b="0" i="0" u="none" strike="noStrike" cap="none" normalizeH="0" baseline="0" dirty="0">
                <a:ln>
                  <a:noFill/>
                </a:ln>
                <a:solidFill>
                  <a:schemeClr val="tx1"/>
                </a:solidFill>
                <a:effectLst/>
                <a:latin typeface="Cabin"/>
              </a:rPr>
              <a:t>: $24,000.</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Cabi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45D0A1-2970-C0EF-03A2-A73EC6F975CC}"/>
            </a:ext>
          </a:extLst>
        </p:cNvPr>
        <p:cNvGrpSpPr/>
        <p:nvPr/>
      </p:nvGrpSpPr>
      <p:grpSpPr>
        <a:xfrm>
          <a:off x="0" y="0"/>
          <a:ext cx="0" cy="0"/>
          <a:chOff x="0" y="0"/>
          <a:chExt cx="0" cy="0"/>
        </a:xfrm>
      </p:grpSpPr>
      <p:sp>
        <p:nvSpPr>
          <p:cNvPr id="84" name="PlaceHolder 1">
            <a:extLst>
              <a:ext uri="{FF2B5EF4-FFF2-40B4-BE49-F238E27FC236}">
                <a16:creationId xmlns:a16="http://schemas.microsoft.com/office/drawing/2014/main" id="{5B531419-FDDE-AFCC-2371-0F6E85931F0D}"/>
              </a:ext>
            </a:extLst>
          </p:cNvPr>
          <p:cNvSpPr>
            <a:spLocks noGrp="1"/>
          </p:cNvSpPr>
          <p:nvPr>
            <p:ph type="title"/>
          </p:nvPr>
        </p:nvSpPr>
        <p:spPr>
          <a:xfrm>
            <a:off x="2400165" y="540529"/>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endParaRPr lang="fr-FR" sz="4000" b="0" strike="noStrike" spc="-1" dirty="0">
              <a:solidFill>
                <a:schemeClr val="dk1"/>
              </a:solidFill>
              <a:latin typeface="Arial"/>
            </a:endParaRPr>
          </a:p>
        </p:txBody>
      </p:sp>
      <p:sp>
        <p:nvSpPr>
          <p:cNvPr id="2" name="Content Placeholder 1">
            <a:extLst>
              <a:ext uri="{FF2B5EF4-FFF2-40B4-BE49-F238E27FC236}">
                <a16:creationId xmlns:a16="http://schemas.microsoft.com/office/drawing/2014/main" id="{2E4CBD9A-BD22-F7F0-2E3D-A607ED2AB837}"/>
              </a:ext>
            </a:extLst>
          </p:cNvPr>
          <p:cNvSpPr>
            <a:spLocks noGrp="1" noChangeArrowheads="1"/>
          </p:cNvSpPr>
          <p:nvPr>
            <p:ph/>
          </p:nvPr>
        </p:nvSpPr>
        <p:spPr bwMode="auto">
          <a:xfrm>
            <a:off x="3309938" y="2680900"/>
            <a:ext cx="387667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Cabin"/>
            </a:endParaRPr>
          </a:p>
        </p:txBody>
      </p:sp>
      <p:pic>
        <p:nvPicPr>
          <p:cNvPr id="4" name="Picture 3">
            <a:extLst>
              <a:ext uri="{FF2B5EF4-FFF2-40B4-BE49-F238E27FC236}">
                <a16:creationId xmlns:a16="http://schemas.microsoft.com/office/drawing/2014/main" id="{388CB6B1-62B0-5EA2-A9C9-7A138AA8678E}"/>
              </a:ext>
            </a:extLst>
          </p:cNvPr>
          <p:cNvPicPr>
            <a:picLocks noChangeAspect="1"/>
          </p:cNvPicPr>
          <p:nvPr/>
        </p:nvPicPr>
        <p:blipFill>
          <a:blip r:embed="rId2"/>
          <a:stretch>
            <a:fillRect/>
          </a:stretch>
        </p:blipFill>
        <p:spPr>
          <a:xfrm>
            <a:off x="959917" y="142355"/>
            <a:ext cx="7224165" cy="4858790"/>
          </a:xfrm>
          <a:prstGeom prst="rect">
            <a:avLst/>
          </a:prstGeom>
        </p:spPr>
      </p:pic>
      <p:sp>
        <p:nvSpPr>
          <p:cNvPr id="5" name="TextBox 4">
            <a:extLst>
              <a:ext uri="{FF2B5EF4-FFF2-40B4-BE49-F238E27FC236}">
                <a16:creationId xmlns:a16="http://schemas.microsoft.com/office/drawing/2014/main" id="{A2E264A7-3EF7-083D-D89C-88141BFE1B5B}"/>
              </a:ext>
            </a:extLst>
          </p:cNvPr>
          <p:cNvSpPr txBox="1"/>
          <p:nvPr/>
        </p:nvSpPr>
        <p:spPr>
          <a:xfrm>
            <a:off x="3400424" y="887929"/>
            <a:ext cx="692945" cy="276999"/>
          </a:xfrm>
          <a:prstGeom prst="rect">
            <a:avLst/>
          </a:prstGeom>
          <a:noFill/>
        </p:spPr>
        <p:txBody>
          <a:bodyPr wrap="square" rtlCol="0">
            <a:spAutoFit/>
          </a:bodyPr>
          <a:lstStyle/>
          <a:p>
            <a:r>
              <a:rPr lang="en-IN" sz="1200" dirty="0">
                <a:solidFill>
                  <a:schemeClr val="bg1"/>
                </a:solidFill>
                <a:latin typeface="Cabin"/>
              </a:rPr>
              <a:t>curser</a:t>
            </a:r>
          </a:p>
        </p:txBody>
      </p:sp>
      <p:sp>
        <p:nvSpPr>
          <p:cNvPr id="6" name="TextBox 5">
            <a:extLst>
              <a:ext uri="{FF2B5EF4-FFF2-40B4-BE49-F238E27FC236}">
                <a16:creationId xmlns:a16="http://schemas.microsoft.com/office/drawing/2014/main" id="{580D56D6-8EE8-1F6F-D37D-7FEE5BDD3F91}"/>
              </a:ext>
            </a:extLst>
          </p:cNvPr>
          <p:cNvSpPr txBox="1"/>
          <p:nvPr/>
        </p:nvSpPr>
        <p:spPr>
          <a:xfrm>
            <a:off x="4019393" y="883066"/>
            <a:ext cx="774063" cy="276999"/>
          </a:xfrm>
          <a:prstGeom prst="rect">
            <a:avLst/>
          </a:prstGeom>
          <a:noFill/>
        </p:spPr>
        <p:txBody>
          <a:bodyPr wrap="square" rtlCol="0">
            <a:spAutoFit/>
          </a:bodyPr>
          <a:lstStyle/>
          <a:p>
            <a:r>
              <a:rPr lang="en-IN" sz="1200" dirty="0">
                <a:solidFill>
                  <a:schemeClr val="bg1"/>
                </a:solidFill>
                <a:latin typeface="Cabin"/>
              </a:rPr>
              <a:t>windsurf</a:t>
            </a:r>
          </a:p>
        </p:txBody>
      </p:sp>
      <p:sp>
        <p:nvSpPr>
          <p:cNvPr id="7" name="TextBox 6">
            <a:extLst>
              <a:ext uri="{FF2B5EF4-FFF2-40B4-BE49-F238E27FC236}">
                <a16:creationId xmlns:a16="http://schemas.microsoft.com/office/drawing/2014/main" id="{16DC090E-B673-8E4B-104D-E212AA1C77C3}"/>
              </a:ext>
            </a:extLst>
          </p:cNvPr>
          <p:cNvSpPr txBox="1"/>
          <p:nvPr/>
        </p:nvSpPr>
        <p:spPr>
          <a:xfrm>
            <a:off x="4797810" y="883066"/>
            <a:ext cx="1117215" cy="276999"/>
          </a:xfrm>
          <a:prstGeom prst="rect">
            <a:avLst/>
          </a:prstGeom>
          <a:noFill/>
        </p:spPr>
        <p:txBody>
          <a:bodyPr wrap="square" rtlCol="0">
            <a:spAutoFit/>
          </a:bodyPr>
          <a:lstStyle/>
          <a:p>
            <a:r>
              <a:rPr lang="en-IN" sz="1200" dirty="0" err="1">
                <a:solidFill>
                  <a:schemeClr val="bg1"/>
                </a:solidFill>
                <a:latin typeface="Cabin"/>
              </a:rPr>
              <a:t>Github</a:t>
            </a:r>
            <a:r>
              <a:rPr lang="en-IN" sz="1200" dirty="0">
                <a:solidFill>
                  <a:schemeClr val="bg1"/>
                </a:solidFill>
                <a:latin typeface="Cabin"/>
              </a:rPr>
              <a:t> Copilot</a:t>
            </a:r>
          </a:p>
        </p:txBody>
      </p:sp>
    </p:spTree>
    <p:extLst>
      <p:ext uri="{BB962C8B-B14F-4D97-AF65-F5344CB8AC3E}">
        <p14:creationId xmlns:p14="http://schemas.microsoft.com/office/powerpoint/2010/main" val="949751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Google Shape;178;p37"/>
          <p:cNvPicPr/>
          <p:nvPr/>
        </p:nvPicPr>
        <p:blipFill>
          <a:blip r:embed="rId2"/>
          <a:srcRect l="5254" r="5254"/>
          <a:stretch/>
        </p:blipFill>
        <p:spPr>
          <a:xfrm>
            <a:off x="0" y="0"/>
            <a:ext cx="3067920" cy="5143320"/>
          </a:xfrm>
          <a:prstGeom prst="rect">
            <a:avLst/>
          </a:prstGeom>
          <a:ln w="0">
            <a:noFill/>
          </a:ln>
        </p:spPr>
      </p:pic>
      <p:sp>
        <p:nvSpPr>
          <p:cNvPr id="87" name="PlaceHolder 1"/>
          <p:cNvSpPr>
            <a:spLocks noGrp="1"/>
          </p:cNvSpPr>
          <p:nvPr>
            <p:ph/>
          </p:nvPr>
        </p:nvSpPr>
        <p:spPr>
          <a:xfrm>
            <a:off x="3790800" y="1962000"/>
            <a:ext cx="4657320" cy="2219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Cabin"/>
                <a:ea typeface="Cabin"/>
              </a:rPr>
              <a:t>In summary, Windsurf AI offers a comprehensive suite of features that enhance software development across various IDEs. Its compatibility, coupled with a strong competitive advantage against alternatives like Traycer and Curser, makes it a compelling choice for enterprises. Cost-benefit analysis suggests that investing in Windsurf AI could yield significant productivity improvements, solidifying its value proposition in the market.</a:t>
            </a:r>
            <a:endParaRPr lang="fr-FR" sz="1400" b="0" strike="noStrike" spc="-1">
              <a:solidFill>
                <a:srgbClr val="000000"/>
              </a:solidFill>
              <a:latin typeface="Arial"/>
            </a:endParaRPr>
          </a:p>
        </p:txBody>
      </p:sp>
      <p:sp>
        <p:nvSpPr>
          <p:cNvPr id="88" name="PlaceHolder 2"/>
          <p:cNvSpPr>
            <a:spLocks noGrp="1"/>
          </p:cNvSpPr>
          <p:nvPr>
            <p:ph type="title"/>
          </p:nvPr>
        </p:nvSpPr>
        <p:spPr>
          <a:xfrm>
            <a:off x="3409920" y="447840"/>
            <a:ext cx="4657320" cy="1009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Syncopate"/>
                <a:ea typeface="Syncopate"/>
              </a:rPr>
              <a:t>Conclusions</a:t>
            </a:r>
            <a:endParaRPr lang="fr-FR" sz="3000" b="0" strike="noStrike" spc="-1">
              <a:solidFill>
                <a:schemeClr val="dk1"/>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4019400" y="809640"/>
            <a:ext cx="4409640" cy="961560"/>
          </a:xfrm>
          <a:prstGeom prst="rect">
            <a:avLst/>
          </a:prstGeom>
          <a:noFill/>
          <a:ln w="0">
            <a:noFill/>
          </a:ln>
        </p:spPr>
        <p:txBody>
          <a:bodyPr lIns="91440" tIns="91440" rIns="91440" bIns="91440" anchor="b">
            <a:normAutofit fontScale="90000"/>
          </a:bodyPr>
          <a:lstStyle/>
          <a:p>
            <a:pPr indent="0" algn="r">
              <a:lnSpc>
                <a:spcPct val="100000"/>
              </a:lnSpc>
              <a:buNone/>
              <a:tabLst>
                <a:tab pos="0" algn="l"/>
              </a:tabLst>
            </a:pPr>
            <a:r>
              <a:rPr lang="en" sz="5800" b="0" strike="noStrike" spc="-1">
                <a:solidFill>
                  <a:schemeClr val="lt1"/>
                </a:solidFill>
                <a:latin typeface="Syncopate"/>
                <a:ea typeface="Syncopate"/>
              </a:rPr>
              <a:t>Thank you!</a:t>
            </a:r>
            <a:endParaRPr lang="fr-FR" sz="5800" b="0" strike="noStrike" spc="-1">
              <a:solidFill>
                <a:schemeClr val="dk1"/>
              </a:solidFill>
              <a:latin typeface="Arial"/>
            </a:endParaRPr>
          </a:p>
        </p:txBody>
      </p:sp>
      <p:sp>
        <p:nvSpPr>
          <p:cNvPr id="90" name="PlaceHolder 2"/>
          <p:cNvSpPr>
            <a:spLocks noGrp="1"/>
          </p:cNvSpPr>
          <p:nvPr>
            <p:ph type="subTitle"/>
          </p:nvPr>
        </p:nvSpPr>
        <p:spPr>
          <a:xfrm>
            <a:off x="4438800" y="1695600"/>
            <a:ext cx="3990600" cy="122832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1400" b="0" strike="noStrike" spc="-1">
                <a:solidFill>
                  <a:schemeClr val="dk1"/>
                </a:solidFill>
                <a:latin typeface="Cabin"/>
                <a:ea typeface="Cabin"/>
              </a:rPr>
              <a:t>Do you have any questions?</a:t>
            </a:r>
            <a:endParaRPr lang="en-US" sz="1400" b="0" strike="noStrike" spc="-1">
              <a:solidFill>
                <a:srgbClr val="FFFFFF"/>
              </a:solidFill>
              <a:latin typeface="OpenSymbol"/>
            </a:endParaRPr>
          </a:p>
        </p:txBody>
      </p:sp>
      <p:grpSp>
        <p:nvGrpSpPr>
          <p:cNvPr id="91" name="Google Shape;298;p46"/>
          <p:cNvGrpSpPr/>
          <p:nvPr/>
        </p:nvGrpSpPr>
        <p:grpSpPr>
          <a:xfrm>
            <a:off x="6944040" y="3053520"/>
            <a:ext cx="275760" cy="275760"/>
            <a:chOff x="6944040" y="3053520"/>
            <a:chExt cx="275760" cy="275760"/>
          </a:xfrm>
        </p:grpSpPr>
        <p:sp>
          <p:nvSpPr>
            <p:cNvPr id="92" name="Google Shape;299;p46"/>
            <p:cNvSpPr/>
            <p:nvPr/>
          </p:nvSpPr>
          <p:spPr>
            <a:xfrm>
              <a:off x="6944040" y="305352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3" name="Google Shape;300;p46"/>
            <p:cNvSpPr/>
            <p:nvPr/>
          </p:nvSpPr>
          <p:spPr>
            <a:xfrm>
              <a:off x="7008120" y="311904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2000" bIns="720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4" name="Google Shape;301;p46"/>
            <p:cNvSpPr/>
            <p:nvPr/>
          </p:nvSpPr>
          <p:spPr>
            <a:xfrm>
              <a:off x="7138080" y="308916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8720" bIns="187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95" name="Google Shape;302;p46"/>
          <p:cNvGrpSpPr/>
          <p:nvPr/>
        </p:nvGrpSpPr>
        <p:grpSpPr>
          <a:xfrm>
            <a:off x="7505280" y="3072240"/>
            <a:ext cx="266400" cy="238320"/>
            <a:chOff x="7505280" y="3072240"/>
            <a:chExt cx="266400" cy="238320"/>
          </a:xfrm>
        </p:grpSpPr>
        <p:sp>
          <p:nvSpPr>
            <p:cNvPr id="96" name="Google Shape;303;p46"/>
            <p:cNvSpPr/>
            <p:nvPr/>
          </p:nvSpPr>
          <p:spPr>
            <a:xfrm>
              <a:off x="7514640" y="315648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7" name="Google Shape;304;p46"/>
            <p:cNvSpPr/>
            <p:nvPr/>
          </p:nvSpPr>
          <p:spPr>
            <a:xfrm>
              <a:off x="7505280" y="307224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35280" bIns="35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8" name="Google Shape;305;p46"/>
            <p:cNvSpPr/>
            <p:nvPr/>
          </p:nvSpPr>
          <p:spPr>
            <a:xfrm>
              <a:off x="7607880" y="315648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99" name="Google Shape;306;p46"/>
          <p:cNvSpPr/>
          <p:nvPr/>
        </p:nvSpPr>
        <p:spPr>
          <a:xfrm>
            <a:off x="4705200" y="4067280"/>
            <a:ext cx="372384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fontScale="25000" lnSpcReduction="20000"/>
          </a:bodyPr>
          <a:lstStyle/>
          <a:p>
            <a:pPr algn="r" defTabSz="914400">
              <a:lnSpc>
                <a:spcPct val="100000"/>
              </a:lnSpc>
              <a:tabLst>
                <a:tab pos="0" algn="l"/>
              </a:tabLst>
            </a:pPr>
            <a:r>
              <a:rPr lang="en" sz="1200" b="0" strike="noStrike" spc="-1">
                <a:solidFill>
                  <a:schemeClr val="dk1"/>
                </a:solidFill>
                <a:latin typeface="Arial"/>
              </a:rPr>
              <a:t>+91 620 421 838</a:t>
            </a:r>
            <a:endParaRPr lang="en-US" sz="1200" b="0" strike="noStrike" spc="-1">
              <a:solidFill>
                <a:srgbClr val="FFFFFF"/>
              </a:solidFill>
              <a:latin typeface="OpenSymbol"/>
            </a:endParaRPr>
          </a:p>
        </p:txBody>
      </p:sp>
      <p:sp>
        <p:nvSpPr>
          <p:cNvPr id="100" name="Google Shape;307;p46"/>
          <p:cNvSpPr/>
          <p:nvPr/>
        </p:nvSpPr>
        <p:spPr>
          <a:xfrm>
            <a:off x="8067600" y="3055680"/>
            <a:ext cx="268200" cy="273960"/>
          </a:xfrm>
          <a:custGeom>
            <a:avLst/>
            <a:gdLst>
              <a:gd name="textAreaLeft" fmla="*/ 0 w 268200"/>
              <a:gd name="textAreaRight" fmla="*/ 268560 w 268200"/>
              <a:gd name="textAreaTop" fmla="*/ 0 h 273960"/>
              <a:gd name="textAreaBottom" fmla="*/ 274320 h 273960"/>
            </a:gdLst>
            <a:ahLst/>
            <a:cxnLst/>
            <a:rect l="textAreaLeft" t="textAreaTop" r="textAreaRight" b="textAreaBottom"/>
            <a:pathLst>
              <a:path w="6712561" h="6860069">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lt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101" name="Google Shape;308;p46"/>
          <p:cNvPicPr/>
          <p:nvPr/>
        </p:nvPicPr>
        <p:blipFill>
          <a:blip r:embed="rId2"/>
          <a:srcRect l="4815" r="4807"/>
          <a:stretch/>
        </p:blipFill>
        <p:spPr>
          <a:xfrm>
            <a:off x="0" y="0"/>
            <a:ext cx="3097800" cy="5143320"/>
          </a:xfrm>
          <a:prstGeom prst="rect">
            <a:avLst/>
          </a:prstGeom>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PlaceHolder 1"/>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a:solidFill>
                  <a:schemeClr val="dk1"/>
                </a:solidFill>
                <a:latin typeface="Syncopate"/>
                <a:ea typeface="Syncopate"/>
              </a:rPr>
              <a:t>Introduction</a:t>
            </a:r>
            <a:endParaRPr lang="fr-FR" sz="4000" b="0" strike="noStrike" spc="-1">
              <a:solidFill>
                <a:schemeClr val="dk1"/>
              </a:solidFill>
              <a:latin typeface="Arial"/>
            </a:endParaRPr>
          </a:p>
        </p:txBody>
      </p:sp>
      <p:sp>
        <p:nvSpPr>
          <p:cNvPr id="63" name="PlaceHolder 2"/>
          <p:cNvSpPr>
            <a:spLocks noGrp="1"/>
          </p:cNvSpPr>
          <p:nvPr>
            <p:ph/>
          </p:nvPr>
        </p:nvSpPr>
        <p:spPr>
          <a:xfrm>
            <a:off x="3352680" y="2400480"/>
            <a:ext cx="5076360" cy="1952280"/>
          </a:xfrm>
          <a:prstGeom prst="rect">
            <a:avLst/>
          </a:prstGeom>
          <a:noFill/>
          <a:ln w="0">
            <a:noFill/>
          </a:ln>
        </p:spPr>
        <p:txBody>
          <a:bodyPr lIns="91440" tIns="91440" rIns="91440" bIns="91440" anchor="t">
            <a:normAutofit/>
          </a:bodyPr>
          <a:lstStyle/>
          <a:p>
            <a:pPr marL="400050" indent="-171450">
              <a:lnSpc>
                <a:spcPct val="100000"/>
              </a:lnSpc>
              <a:tabLst>
                <a:tab pos="0" algn="l"/>
              </a:tabLst>
            </a:pPr>
            <a:r>
              <a:rPr lang="en" sz="1200" b="0" strike="noStrike" spc="-1" dirty="0">
                <a:solidFill>
                  <a:schemeClr val="dk1"/>
                </a:solidFill>
                <a:latin typeface="Cabin"/>
                <a:ea typeface="Cabin"/>
              </a:rPr>
              <a:t>.</a:t>
            </a:r>
            <a:r>
              <a:rPr lang="en-IN" sz="1200" spc="-1" dirty="0">
                <a:solidFill>
                  <a:schemeClr val="dk1"/>
                </a:solidFill>
                <a:latin typeface="Cabin"/>
              </a:rPr>
              <a:t>Introduction to AI-powered code editors enhancing developer productivity.</a:t>
            </a:r>
          </a:p>
          <a:p>
            <a:pPr marL="400050" indent="-171450">
              <a:lnSpc>
                <a:spcPct val="100000"/>
              </a:lnSpc>
              <a:tabLst>
                <a:tab pos="0" algn="l"/>
              </a:tabLst>
            </a:pPr>
            <a:r>
              <a:rPr lang="en-IN" sz="1200" spc="-1" dirty="0">
                <a:solidFill>
                  <a:schemeClr val="dk1"/>
                </a:solidFill>
                <a:latin typeface="Cabin"/>
              </a:rPr>
              <a:t>Focus on Windsurf AI and its position in the market.</a:t>
            </a:r>
          </a:p>
          <a:p>
            <a:pPr marL="400050" indent="-171450">
              <a:lnSpc>
                <a:spcPct val="100000"/>
              </a:lnSpc>
              <a:tabLst>
                <a:tab pos="0" algn="l"/>
              </a:tabLst>
            </a:pPr>
            <a:r>
              <a:rPr lang="en" sz="1200" spc="-1" dirty="0">
                <a:solidFill>
                  <a:schemeClr val="dk1"/>
                </a:solidFill>
                <a:latin typeface="Cabin"/>
                <a:ea typeface="Cabin"/>
              </a:rPr>
              <a:t>K</a:t>
            </a:r>
            <a:r>
              <a:rPr lang="en" sz="1200" b="0" strike="noStrike" spc="-1" dirty="0">
                <a:solidFill>
                  <a:schemeClr val="dk1"/>
                </a:solidFill>
                <a:latin typeface="Cabin"/>
                <a:ea typeface="Cabin"/>
              </a:rPr>
              <a:t>ey features of Windsurf AI, its various versions, compatibility with different IDEs, and an overview of its performance against competitors Traycer and Curser</a:t>
            </a:r>
            <a:endParaRPr lang="fr-FR" sz="1200" b="0" strike="noStrike" spc="-1" dirty="0">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PlaceHolder 1"/>
          <p:cNvSpPr>
            <a:spLocks noGrp="1"/>
          </p:cNvSpPr>
          <p:nvPr>
            <p:ph type="title"/>
          </p:nvPr>
        </p:nvSpPr>
        <p:spPr>
          <a:xfrm>
            <a:off x="781200" y="1828800"/>
            <a:ext cx="4362120" cy="14094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900" b="0" strike="noStrike" spc="-1">
                <a:solidFill>
                  <a:schemeClr val="dk1"/>
                </a:solidFill>
                <a:latin typeface="Syncopate"/>
                <a:ea typeface="Syncopate"/>
              </a:rPr>
              <a:t>Windsurf AI Features</a:t>
            </a:r>
            <a:endParaRPr lang="fr-FR" sz="3900" b="0" strike="noStrike" spc="-1">
              <a:solidFill>
                <a:schemeClr val="dk1"/>
              </a:solidFill>
              <a:latin typeface="Arial"/>
            </a:endParaRPr>
          </a:p>
        </p:txBody>
      </p:sp>
      <p:sp>
        <p:nvSpPr>
          <p:cNvPr id="65" name="PlaceHolder 2"/>
          <p:cNvSpPr>
            <a:spLocks noGrp="1"/>
          </p:cNvSpPr>
          <p:nvPr>
            <p:ph type="title"/>
          </p:nvPr>
        </p:nvSpPr>
        <p:spPr>
          <a:xfrm>
            <a:off x="4238640" y="638280"/>
            <a:ext cx="1285560" cy="82836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 sz="4300" b="0" strike="noStrike" spc="-1">
                <a:solidFill>
                  <a:schemeClr val="dk1"/>
                </a:solidFill>
                <a:latin typeface="Syncopate"/>
                <a:ea typeface="Syncopate"/>
              </a:rPr>
              <a:t>01</a:t>
            </a:r>
            <a:endParaRPr lang="fr-FR" sz="4300" b="0" strike="noStrike" spc="-1">
              <a:solidFill>
                <a:schemeClr val="dk1"/>
              </a:solidFill>
              <a:latin typeface="Arial"/>
            </a:endParaRPr>
          </a:p>
        </p:txBody>
      </p:sp>
      <p:sp>
        <p:nvSpPr>
          <p:cNvPr id="66" name="PlaceHolder 3"/>
          <p:cNvSpPr>
            <a:spLocks noGrp="1"/>
          </p:cNvSpPr>
          <p:nvPr>
            <p:ph type="subTitle"/>
          </p:nvPr>
        </p:nvSpPr>
        <p:spPr>
          <a:xfrm>
            <a:off x="781200" y="3295800"/>
            <a:ext cx="2695320" cy="647280"/>
          </a:xfrm>
          <a:prstGeom prst="rect">
            <a:avLst/>
          </a:prstGeom>
          <a:noFill/>
          <a:ln w="0">
            <a:noFill/>
          </a:ln>
        </p:spPr>
        <p:txBody>
          <a:bodyPr lIns="91440" tIns="91440" rIns="91440" bIns="91440" anchor="t">
            <a:normAutofit/>
          </a:bodyPr>
          <a:lstStyle/>
          <a:p>
            <a:pPr indent="0" algn="ctr">
              <a:buNone/>
            </a:pPr>
            <a:endParaRPr lang="en-US" sz="1600" b="0" strike="noStrike" spc="-1">
              <a:solidFill>
                <a:schemeClr val="dk1"/>
              </a:solidFill>
              <a:latin typeface="Cabin"/>
              <a:ea typeface="Cabin"/>
            </a:endParaRPr>
          </a:p>
        </p:txBody>
      </p:sp>
      <p:pic>
        <p:nvPicPr>
          <p:cNvPr id="67" name="Google Shape;167;p35"/>
          <p:cNvPicPr/>
          <p:nvPr/>
        </p:nvPicPr>
        <p:blipFill>
          <a:blip r:embed="rId2"/>
          <a:srcRect t="4544" b="4555"/>
          <a:stretch/>
        </p:blipFill>
        <p:spPr>
          <a:xfrm>
            <a:off x="5372640" y="0"/>
            <a:ext cx="3771000" cy="5143320"/>
          </a:xfrm>
          <a:prstGeom prst="rect">
            <a:avLst/>
          </a:prstGeom>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Google Shape;178;p37"/>
          <p:cNvPicPr/>
          <p:nvPr/>
        </p:nvPicPr>
        <p:blipFill>
          <a:blip r:embed="rId2"/>
          <a:srcRect l="5254" r="5254"/>
          <a:stretch/>
        </p:blipFill>
        <p:spPr>
          <a:xfrm>
            <a:off x="0" y="0"/>
            <a:ext cx="3067920" cy="5143320"/>
          </a:xfrm>
          <a:prstGeom prst="rect">
            <a:avLst/>
          </a:prstGeom>
          <a:ln w="0">
            <a:noFill/>
          </a:ln>
        </p:spPr>
      </p:pic>
      <p:sp>
        <p:nvSpPr>
          <p:cNvPr id="69" name="PlaceHolder 1"/>
          <p:cNvSpPr>
            <a:spLocks noGrp="1"/>
          </p:cNvSpPr>
          <p:nvPr>
            <p:ph/>
          </p:nvPr>
        </p:nvSpPr>
        <p:spPr>
          <a:xfrm>
            <a:off x="3790800" y="1962000"/>
            <a:ext cx="4657320" cy="2219040"/>
          </a:xfrm>
          <a:prstGeom prst="rect">
            <a:avLst/>
          </a:prstGeom>
          <a:noFill/>
          <a:ln w="0">
            <a:noFill/>
          </a:ln>
        </p:spPr>
        <p:txBody>
          <a:bodyPr lIns="91440" tIns="91440" rIns="91440" bIns="91440" anchor="t">
            <a:normAutofit fontScale="85000" lnSpcReduction="10000"/>
          </a:bodyPr>
          <a:lstStyle/>
          <a:p>
            <a:pPr marL="514350" indent="-285750">
              <a:lnSpc>
                <a:spcPct val="100000"/>
              </a:lnSpc>
              <a:tabLst>
                <a:tab pos="0" algn="l"/>
              </a:tabLst>
            </a:pPr>
            <a:r>
              <a:rPr lang="en" sz="1400" b="0" strike="noStrike" spc="-1" dirty="0">
                <a:solidFill>
                  <a:schemeClr val="dk1"/>
                </a:solidFill>
                <a:latin typeface="Cabin"/>
                <a:ea typeface="Cabin"/>
              </a:rPr>
              <a:t>Windsurf AI provides advanced capabilities such as machine learning integration, real-time data processing, and user-friendly interfaces.</a:t>
            </a:r>
          </a:p>
          <a:p>
            <a:pPr marL="514350" indent="-285750">
              <a:lnSpc>
                <a:spcPct val="100000"/>
              </a:lnSpc>
              <a:tabLst>
                <a:tab pos="0" algn="l"/>
              </a:tabLst>
            </a:pPr>
            <a:r>
              <a:rPr lang="en" sz="1400" b="0" strike="noStrike" spc="-1" dirty="0">
                <a:solidFill>
                  <a:schemeClr val="dk1"/>
                </a:solidFill>
                <a:latin typeface="Cabin"/>
                <a:ea typeface="Cabin"/>
              </a:rPr>
              <a:t> Its AI algorithms enhance development efficiency, offering intelligent code suggestions and error detection. </a:t>
            </a:r>
          </a:p>
          <a:p>
            <a:pPr marL="514350" indent="-285750">
              <a:lnSpc>
                <a:spcPct val="100000"/>
              </a:lnSpc>
              <a:tabLst>
                <a:tab pos="0" algn="l"/>
              </a:tabLst>
            </a:pPr>
            <a:r>
              <a:rPr lang="en" sz="1400" b="0" strike="noStrike" spc="-1" dirty="0">
                <a:solidFill>
                  <a:schemeClr val="dk1"/>
                </a:solidFill>
                <a:latin typeface="Cabin"/>
                <a:ea typeface="Cabin"/>
              </a:rPr>
              <a:t>Additionally, it supports collaborative features for team projects, making it suitable for both individual developers and enterprises.</a:t>
            </a:r>
          </a:p>
          <a:p>
            <a:pPr marL="514350" indent="-285750">
              <a:lnSpc>
                <a:spcPct val="100000"/>
              </a:lnSpc>
              <a:tabLst>
                <a:tab pos="0" algn="l"/>
              </a:tabLst>
            </a:pPr>
            <a:r>
              <a:rPr lang="en-IN" sz="1400" spc="-1" dirty="0">
                <a:solidFill>
                  <a:schemeClr val="dk1"/>
                </a:solidFill>
                <a:latin typeface="Cabin"/>
              </a:rPr>
              <a:t>An AI-powered code editor designed to integrate advanced AI functionalities directly into the development environment. </a:t>
            </a:r>
            <a:endParaRPr lang="fr-FR" sz="1400" spc="-1" dirty="0">
              <a:solidFill>
                <a:schemeClr val="dk1"/>
              </a:solidFill>
              <a:latin typeface="Cabin"/>
            </a:endParaRPr>
          </a:p>
        </p:txBody>
      </p:sp>
      <p:sp>
        <p:nvSpPr>
          <p:cNvPr id="70" name="PlaceHolder 2"/>
          <p:cNvSpPr>
            <a:spLocks noGrp="1"/>
          </p:cNvSpPr>
          <p:nvPr>
            <p:ph type="title"/>
          </p:nvPr>
        </p:nvSpPr>
        <p:spPr>
          <a:xfrm>
            <a:off x="3409920" y="447840"/>
            <a:ext cx="4657320" cy="1009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dirty="0">
                <a:solidFill>
                  <a:schemeClr val="dk1"/>
                </a:solidFill>
                <a:latin typeface="Syncopate"/>
                <a:ea typeface="Syncopate"/>
              </a:rPr>
              <a:t>What is Windsurf AI?</a:t>
            </a:r>
            <a:endParaRPr lang="fr-FR" sz="3000" b="0" strike="noStrike" spc="-1" dirty="0">
              <a:solidFill>
                <a:schemeClr val="dk1"/>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983F9-8CED-9A10-A077-978253614007}"/>
            </a:ext>
          </a:extLst>
        </p:cNvPr>
        <p:cNvGrpSpPr/>
        <p:nvPr/>
      </p:nvGrpSpPr>
      <p:grpSpPr>
        <a:xfrm>
          <a:off x="0" y="0"/>
          <a:ext cx="0" cy="0"/>
          <a:chOff x="0" y="0"/>
          <a:chExt cx="0" cy="0"/>
        </a:xfrm>
      </p:grpSpPr>
      <p:pic>
        <p:nvPicPr>
          <p:cNvPr id="68" name="Google Shape;178;p37">
            <a:extLst>
              <a:ext uri="{FF2B5EF4-FFF2-40B4-BE49-F238E27FC236}">
                <a16:creationId xmlns:a16="http://schemas.microsoft.com/office/drawing/2014/main" id="{EE92F385-B4D4-80E5-BBA8-A8065D29A907}"/>
              </a:ext>
            </a:extLst>
          </p:cNvPr>
          <p:cNvPicPr/>
          <p:nvPr/>
        </p:nvPicPr>
        <p:blipFill>
          <a:blip r:embed="rId2"/>
          <a:srcRect l="5254" r="5254"/>
          <a:stretch/>
        </p:blipFill>
        <p:spPr>
          <a:xfrm>
            <a:off x="0" y="0"/>
            <a:ext cx="3067920" cy="5143320"/>
          </a:xfrm>
          <a:prstGeom prst="rect">
            <a:avLst/>
          </a:prstGeom>
          <a:ln w="0">
            <a:noFill/>
          </a:ln>
        </p:spPr>
      </p:pic>
      <p:sp>
        <p:nvSpPr>
          <p:cNvPr id="69" name="PlaceHolder 1">
            <a:extLst>
              <a:ext uri="{FF2B5EF4-FFF2-40B4-BE49-F238E27FC236}">
                <a16:creationId xmlns:a16="http://schemas.microsoft.com/office/drawing/2014/main" id="{9F99B44E-7701-9A15-7D52-97ABF7321989}"/>
              </a:ext>
            </a:extLst>
          </p:cNvPr>
          <p:cNvSpPr>
            <a:spLocks noGrp="1"/>
          </p:cNvSpPr>
          <p:nvPr>
            <p:ph/>
          </p:nvPr>
        </p:nvSpPr>
        <p:spPr>
          <a:xfrm>
            <a:off x="3790800" y="1962000"/>
            <a:ext cx="4657320" cy="2219040"/>
          </a:xfrm>
          <a:prstGeom prst="rect">
            <a:avLst/>
          </a:prstGeom>
          <a:noFill/>
          <a:ln w="0">
            <a:noFill/>
          </a:ln>
        </p:spPr>
        <p:txBody>
          <a:bodyPr lIns="91440" tIns="91440" rIns="91440" bIns="91440" anchor="t">
            <a:normAutofit/>
          </a:bodyPr>
          <a:lstStyle/>
          <a:p>
            <a:pPr marL="742950" lvl="1" indent="-285750">
              <a:lnSpc>
                <a:spcPct val="107000"/>
              </a:lnSpc>
              <a:spcAft>
                <a:spcPts val="800"/>
              </a:spcAft>
              <a:buSzPts val="1000"/>
              <a:buFont typeface="Courier New" panose="02070309020205020404" pitchFamily="49" charset="0"/>
              <a:buChar char="o"/>
              <a:tabLst>
                <a:tab pos="914400" algn="l"/>
              </a:tabLst>
            </a:pPr>
            <a:r>
              <a:rPr lang="en-IN" sz="1200" kern="100" dirty="0">
                <a:effectLst/>
                <a:latin typeface="Cabin"/>
                <a:ea typeface="Calibri" panose="020F0502020204030204" pitchFamily="34" charset="0"/>
                <a:cs typeface="Times New Roman" panose="02020603050405020304" pitchFamily="18" charset="0"/>
              </a:rPr>
              <a:t>Real-time code completions.</a:t>
            </a:r>
          </a:p>
          <a:p>
            <a:pPr marL="742950" lvl="1" indent="-285750">
              <a:lnSpc>
                <a:spcPct val="107000"/>
              </a:lnSpc>
              <a:spcAft>
                <a:spcPts val="800"/>
              </a:spcAft>
              <a:buSzPts val="1000"/>
              <a:buFont typeface="Courier New" panose="02070309020205020404" pitchFamily="49" charset="0"/>
              <a:buChar char="o"/>
              <a:tabLst>
                <a:tab pos="914400" algn="l"/>
              </a:tabLst>
            </a:pPr>
            <a:r>
              <a:rPr lang="en-IN" sz="1200" kern="100" dirty="0">
                <a:effectLst/>
                <a:latin typeface="Cabin"/>
                <a:ea typeface="Calibri" panose="020F0502020204030204" pitchFamily="34" charset="0"/>
                <a:cs typeface="Times New Roman" panose="02020603050405020304" pitchFamily="18" charset="0"/>
              </a:rPr>
              <a:t>Context-aware suggestions.</a:t>
            </a:r>
          </a:p>
          <a:p>
            <a:pPr marL="742950" lvl="1" indent="-285750">
              <a:lnSpc>
                <a:spcPct val="107000"/>
              </a:lnSpc>
              <a:spcAft>
                <a:spcPts val="800"/>
              </a:spcAft>
              <a:buSzPts val="1000"/>
              <a:buFont typeface="Courier New" panose="02070309020205020404" pitchFamily="49" charset="0"/>
              <a:buChar char="o"/>
              <a:tabLst>
                <a:tab pos="914400" algn="l"/>
              </a:tabLst>
            </a:pPr>
            <a:r>
              <a:rPr lang="en-IN" sz="1200" kern="100" dirty="0">
                <a:effectLst/>
                <a:latin typeface="Cabin"/>
                <a:ea typeface="Calibri" panose="020F0502020204030204" pitchFamily="34" charset="0"/>
                <a:cs typeface="Times New Roman" panose="02020603050405020304" pitchFamily="18" charset="0"/>
              </a:rPr>
              <a:t>Intuitive user interface.</a:t>
            </a:r>
          </a:p>
          <a:p>
            <a:pPr marL="742950" lvl="1" indent="-285750">
              <a:lnSpc>
                <a:spcPct val="107000"/>
              </a:lnSpc>
              <a:spcAft>
                <a:spcPts val="800"/>
              </a:spcAft>
              <a:buSzPts val="1000"/>
              <a:buFont typeface="Courier New" panose="02070309020205020404" pitchFamily="49" charset="0"/>
              <a:buChar char="o"/>
              <a:tabLst>
                <a:tab pos="914400" algn="l"/>
              </a:tabLst>
            </a:pPr>
            <a:r>
              <a:rPr lang="en-IN" sz="1200" kern="100" dirty="0">
                <a:effectLst/>
                <a:latin typeface="Cabin"/>
                <a:ea typeface="Calibri" panose="020F0502020204030204" pitchFamily="34" charset="0"/>
                <a:cs typeface="Times New Roman" panose="02020603050405020304" pitchFamily="18" charset="0"/>
              </a:rPr>
              <a:t>Cascade feature for automatic context filling and command execution.</a:t>
            </a:r>
          </a:p>
          <a:p>
            <a:pPr marL="742950" lvl="1" indent="-285750">
              <a:lnSpc>
                <a:spcPct val="107000"/>
              </a:lnSpc>
              <a:spcAft>
                <a:spcPts val="800"/>
              </a:spcAft>
              <a:buSzPts val="1000"/>
              <a:buFont typeface="Courier New" panose="02070309020205020404" pitchFamily="49" charset="0"/>
              <a:buChar char="o"/>
              <a:tabLst>
                <a:tab pos="914400" algn="l"/>
              </a:tabLst>
            </a:pPr>
            <a:endParaRPr lang="en-IN" sz="1200" kern="100" dirty="0">
              <a:effectLst/>
              <a:latin typeface="Cabin"/>
              <a:ea typeface="Calibri" panose="020F0502020204030204" pitchFamily="34" charset="0"/>
              <a:cs typeface="Times New Roman" panose="02020603050405020304" pitchFamily="18" charset="0"/>
            </a:endParaRPr>
          </a:p>
        </p:txBody>
      </p:sp>
      <p:sp>
        <p:nvSpPr>
          <p:cNvPr id="70" name="PlaceHolder 2">
            <a:extLst>
              <a:ext uri="{FF2B5EF4-FFF2-40B4-BE49-F238E27FC236}">
                <a16:creationId xmlns:a16="http://schemas.microsoft.com/office/drawing/2014/main" id="{9D6F32A7-EB18-164F-00F3-6D767510E990}"/>
              </a:ext>
            </a:extLst>
          </p:cNvPr>
          <p:cNvSpPr>
            <a:spLocks noGrp="1"/>
          </p:cNvSpPr>
          <p:nvPr>
            <p:ph type="title"/>
          </p:nvPr>
        </p:nvSpPr>
        <p:spPr>
          <a:xfrm>
            <a:off x="3409920" y="447840"/>
            <a:ext cx="4657320" cy="1009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dirty="0">
                <a:solidFill>
                  <a:schemeClr val="dk1"/>
                </a:solidFill>
                <a:latin typeface="Syncopate"/>
                <a:ea typeface="Syncopate"/>
              </a:rPr>
              <a:t>Features</a:t>
            </a:r>
            <a:endParaRPr lang="fr-FR" sz="3000" b="0" strike="noStrike" spc="-1" dirty="0">
              <a:solidFill>
                <a:schemeClr val="dk1"/>
              </a:solidFill>
              <a:latin typeface="Arial"/>
            </a:endParaRPr>
          </a:p>
        </p:txBody>
      </p:sp>
    </p:spTree>
    <p:extLst>
      <p:ext uri="{BB962C8B-B14F-4D97-AF65-F5344CB8AC3E}">
        <p14:creationId xmlns:p14="http://schemas.microsoft.com/office/powerpoint/2010/main" val="12541581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PlaceHolder 1"/>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a:solidFill>
                  <a:schemeClr val="dk1"/>
                </a:solidFill>
                <a:latin typeface="Syncopate"/>
                <a:ea typeface="Syncopate"/>
              </a:rPr>
              <a:t>Supported Versions</a:t>
            </a:r>
            <a:endParaRPr lang="fr-FR" sz="4000" b="0" strike="noStrike" spc="-1">
              <a:solidFill>
                <a:schemeClr val="dk1"/>
              </a:solidFill>
              <a:latin typeface="Arial"/>
            </a:endParaRPr>
          </a:p>
        </p:txBody>
      </p:sp>
      <p:sp>
        <p:nvSpPr>
          <p:cNvPr id="72" name="PlaceHolder 2"/>
          <p:cNvSpPr>
            <a:spLocks noGrp="1"/>
          </p:cNvSpPr>
          <p:nvPr>
            <p:ph/>
          </p:nvPr>
        </p:nvSpPr>
        <p:spPr>
          <a:xfrm>
            <a:off x="3352680" y="2400480"/>
            <a:ext cx="5076360" cy="1952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Cabin"/>
                <a:ea typeface="Cabin"/>
              </a:rPr>
              <a:t>Windsurf AI is available in multiple versions catering to different user needs. The standard edition is designed for individual developers, while the enterprise edition includes additional features for larger teams, such as centralized management tools and enhanced security options. Furthermore, regular updates ensure that users have access to the latest technology advancements.</a:t>
            </a:r>
            <a:endParaRPr lang="fr-FR" sz="120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dirty="0">
                <a:solidFill>
                  <a:schemeClr val="dk1"/>
                </a:solidFill>
                <a:latin typeface="Syncopate"/>
                <a:ea typeface="Syncopate"/>
              </a:rPr>
              <a:t>Compatibility with IDEs</a:t>
            </a:r>
            <a:endParaRPr lang="fr-FR" sz="4000" b="0" strike="noStrike" spc="-1" dirty="0">
              <a:solidFill>
                <a:schemeClr val="dk1"/>
              </a:solidFill>
              <a:latin typeface="Arial"/>
            </a:endParaRPr>
          </a:p>
        </p:txBody>
      </p:sp>
      <p:sp>
        <p:nvSpPr>
          <p:cNvPr id="74" name="PlaceHolder 2"/>
          <p:cNvSpPr>
            <a:spLocks noGrp="1"/>
          </p:cNvSpPr>
          <p:nvPr>
            <p:ph/>
          </p:nvPr>
        </p:nvSpPr>
        <p:spPr>
          <a:xfrm>
            <a:off x="3352680" y="2400480"/>
            <a:ext cx="5076360" cy="1952280"/>
          </a:xfrm>
          <a:prstGeom prst="rect">
            <a:avLst/>
          </a:prstGeom>
          <a:noFill/>
          <a:ln w="0">
            <a:noFill/>
          </a:ln>
        </p:spPr>
        <p:txBody>
          <a:bodyPr lIns="91440" tIns="91440" rIns="91440" bIns="91440" anchor="t">
            <a:normAutofit lnSpcReduction="10000"/>
          </a:bodyPr>
          <a:lstStyle/>
          <a:p>
            <a:pPr marL="400050" indent="-171450">
              <a:lnSpc>
                <a:spcPct val="100000"/>
              </a:lnSpc>
              <a:tabLst>
                <a:tab pos="0" algn="l"/>
              </a:tabLst>
            </a:pPr>
            <a:r>
              <a:rPr lang="en" sz="1200" b="0" strike="noStrike" spc="-1" dirty="0">
                <a:solidFill>
                  <a:schemeClr val="dk1"/>
                </a:solidFill>
                <a:latin typeface="Cabin"/>
                <a:ea typeface="Cabin"/>
              </a:rPr>
              <a:t>Windsurf AI is designed to be compatible with various Integrated Development Environments (IDEs) including IntelliJ, Visual Studio Code, Eclipse, and more. This compatibility allows users to seamlessly integrate Windsurf AI into their existing development workflows. </a:t>
            </a:r>
          </a:p>
          <a:p>
            <a:pPr marL="400050" indent="-171450">
              <a:lnSpc>
                <a:spcPct val="100000"/>
              </a:lnSpc>
              <a:tabLst>
                <a:tab pos="0" algn="l"/>
              </a:tabLst>
            </a:pPr>
            <a:r>
              <a:rPr lang="en" sz="1200" spc="-1" dirty="0">
                <a:solidFill>
                  <a:schemeClr val="dk1"/>
                </a:solidFill>
                <a:latin typeface="Cabin"/>
              </a:rPr>
              <a:t>With specific plugins for each IDE, developers can take advantage of Windsurf AI's functionalities without disrupting their usual coding practices.</a:t>
            </a:r>
          </a:p>
          <a:p>
            <a:pPr marL="400050" indent="-171450">
              <a:lnSpc>
                <a:spcPct val="100000"/>
              </a:lnSpc>
              <a:tabLst>
                <a:tab pos="0" algn="l"/>
              </a:tabLst>
            </a:pPr>
            <a:r>
              <a:rPr lang="en-IN" sz="1200" spc="-1" dirty="0">
                <a:solidFill>
                  <a:schemeClr val="dk1"/>
                </a:solidFill>
                <a:latin typeface="Cabin"/>
              </a:rPr>
              <a:t>Seamless integration with IntelliJ IDEA, offering features like multi-line auto-completions and code generation commands.</a:t>
            </a:r>
          </a:p>
          <a:p>
            <a:pPr indent="0">
              <a:lnSpc>
                <a:spcPct val="100000"/>
              </a:lnSpc>
              <a:buNone/>
              <a:tabLst>
                <a:tab pos="0" algn="l"/>
              </a:tabLst>
            </a:pPr>
            <a:endParaRPr lang="en" sz="1200" b="0" strike="noStrike" spc="-1" dirty="0">
              <a:solidFill>
                <a:schemeClr val="dk1"/>
              </a:solidFill>
              <a:latin typeface="Cabin"/>
              <a:ea typeface="Cabin"/>
            </a:endParaRPr>
          </a:p>
          <a:p>
            <a:pPr indent="0">
              <a:lnSpc>
                <a:spcPct val="100000"/>
              </a:lnSpc>
              <a:buNone/>
              <a:tabLst>
                <a:tab pos="0" algn="l"/>
              </a:tabLst>
            </a:pPr>
            <a:endParaRPr lang="en" sz="1200" spc="-1" dirty="0">
              <a:solidFill>
                <a:schemeClr val="dk1"/>
              </a:solidFill>
              <a:latin typeface="Cabin"/>
            </a:endParaRPr>
          </a:p>
          <a:p>
            <a:pPr indent="0">
              <a:lnSpc>
                <a:spcPct val="100000"/>
              </a:lnSpc>
              <a:buNone/>
              <a:tabLst>
                <a:tab pos="0" algn="l"/>
              </a:tabLst>
            </a:pPr>
            <a:endParaRPr lang="fr-FR" sz="1200" b="0" strike="noStrike" spc="-1" dirty="0">
              <a:solidFill>
                <a:srgbClr val="000000"/>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3EE475-7096-96D3-4611-6937D1EABD5F}"/>
            </a:ext>
          </a:extLst>
        </p:cNvPr>
        <p:cNvGrpSpPr/>
        <p:nvPr/>
      </p:nvGrpSpPr>
      <p:grpSpPr>
        <a:xfrm>
          <a:off x="0" y="0"/>
          <a:ext cx="0" cy="0"/>
          <a:chOff x="0" y="0"/>
          <a:chExt cx="0" cy="0"/>
        </a:xfrm>
      </p:grpSpPr>
      <p:sp>
        <p:nvSpPr>
          <p:cNvPr id="73" name="PlaceHolder 1">
            <a:extLst>
              <a:ext uri="{FF2B5EF4-FFF2-40B4-BE49-F238E27FC236}">
                <a16:creationId xmlns:a16="http://schemas.microsoft.com/office/drawing/2014/main" id="{221717BC-9AC2-DEA0-DFAB-866254D43F05}"/>
              </a:ext>
            </a:extLst>
          </p:cNvPr>
          <p:cNvSpPr>
            <a:spLocks noGrp="1"/>
          </p:cNvSpPr>
          <p:nvPr>
            <p:ph type="title"/>
          </p:nvPr>
        </p:nvSpPr>
        <p:spPr>
          <a:xfrm>
            <a:off x="714240" y="790560"/>
            <a:ext cx="7714800" cy="694800"/>
          </a:xfrm>
          <a:prstGeom prst="rect">
            <a:avLst/>
          </a:prstGeom>
          <a:noFill/>
          <a:ln w="0">
            <a:noFill/>
          </a:ln>
        </p:spPr>
        <p:txBody>
          <a:bodyPr lIns="91440" tIns="91440" rIns="91440" bIns="91440" anchor="t">
            <a:noAutofit/>
          </a:bodyPr>
          <a:lstStyle/>
          <a:p>
            <a:pPr indent="0">
              <a:lnSpc>
                <a:spcPct val="100000"/>
              </a:lnSpc>
              <a:buNone/>
              <a:tabLst>
                <a:tab pos="0" algn="l"/>
              </a:tabLst>
            </a:pPr>
            <a:r>
              <a:rPr lang="en-IN" sz="3600" dirty="0">
                <a:effectLst/>
                <a:latin typeface="Syncopate"/>
                <a:ea typeface="Calibri" panose="020F0502020204030204" pitchFamily="34" charset="0"/>
                <a:cs typeface="Times New Roman" panose="02020603050405020304" pitchFamily="18" charset="0"/>
              </a:rPr>
              <a:t>Features Available for IntelliJ</a:t>
            </a:r>
            <a:endParaRPr lang="fr-FR" sz="3600" strike="noStrike" spc="-1" dirty="0">
              <a:solidFill>
                <a:schemeClr val="dk1"/>
              </a:solidFill>
              <a:latin typeface="Syncopate"/>
            </a:endParaRPr>
          </a:p>
        </p:txBody>
      </p:sp>
      <p:sp>
        <p:nvSpPr>
          <p:cNvPr id="74" name="PlaceHolder 2">
            <a:extLst>
              <a:ext uri="{FF2B5EF4-FFF2-40B4-BE49-F238E27FC236}">
                <a16:creationId xmlns:a16="http://schemas.microsoft.com/office/drawing/2014/main" id="{BB4586B4-2CF6-7A53-CBBA-82D6FB97FFCC}"/>
              </a:ext>
            </a:extLst>
          </p:cNvPr>
          <p:cNvSpPr>
            <a:spLocks noGrp="1"/>
          </p:cNvSpPr>
          <p:nvPr>
            <p:ph/>
          </p:nvPr>
        </p:nvSpPr>
        <p:spPr>
          <a:xfrm>
            <a:off x="3352680" y="2400480"/>
            <a:ext cx="5076360" cy="1952280"/>
          </a:xfrm>
          <a:prstGeom prst="rect">
            <a:avLst/>
          </a:prstGeom>
          <a:noFill/>
          <a:ln w="0">
            <a:noFill/>
          </a:ln>
        </p:spPr>
        <p:txBody>
          <a:bodyPr lIns="91440" tIns="91440" rIns="91440" bIns="91440" anchor="t">
            <a:normAutofit/>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100" b="1" kern="100" dirty="0">
                <a:effectLst/>
                <a:latin typeface="Calibri" panose="020F0502020204030204" pitchFamily="34" charset="0"/>
                <a:ea typeface="Calibri" panose="020F0502020204030204" pitchFamily="34" charset="0"/>
                <a:cs typeface="Times New Roman" panose="02020603050405020304" pitchFamily="18" charset="0"/>
              </a:rPr>
              <a:t>Integration Highlights: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Multi-line auto-completions.</a:t>
            </a:r>
          </a:p>
          <a:p>
            <a:pPr marL="742950" lvl="1" indent="-285750">
              <a:lnSpc>
                <a:spcPct val="107000"/>
              </a:lnSpc>
              <a:spcAft>
                <a:spcPts val="800"/>
              </a:spcAft>
              <a:buSzPts val="1000"/>
              <a:buFont typeface="Courier New" panose="02070309020205020404" pitchFamily="49" charset="0"/>
              <a:buChar char="o"/>
              <a:tabLst>
                <a:tab pos="914400" algn="l"/>
              </a:tabLst>
            </a:pP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Code generation commands.</a:t>
            </a:r>
          </a:p>
          <a:p>
            <a:pPr marL="742950" lvl="1" indent="-285750">
              <a:lnSpc>
                <a:spcPct val="107000"/>
              </a:lnSpc>
              <a:spcAft>
                <a:spcPts val="800"/>
              </a:spcAft>
              <a:buSzPts val="1000"/>
              <a:buFont typeface="Courier New" panose="02070309020205020404" pitchFamily="49" charset="0"/>
              <a:buChar char="o"/>
              <a:tabLst>
                <a:tab pos="914400" algn="l"/>
              </a:tabLst>
            </a:pP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Enhanced development workflow within IntelliJ IDEA.</a:t>
            </a:r>
          </a:p>
          <a:p>
            <a:pPr indent="0">
              <a:lnSpc>
                <a:spcPct val="100000"/>
              </a:lnSpc>
              <a:buNone/>
              <a:tabLst>
                <a:tab pos="0" algn="l"/>
              </a:tabLst>
            </a:pPr>
            <a:endParaRPr lang="en" sz="1200" b="0" strike="noStrike" spc="-1" dirty="0">
              <a:solidFill>
                <a:schemeClr val="dk1"/>
              </a:solidFill>
              <a:latin typeface="Cabin"/>
              <a:ea typeface="Cabin"/>
            </a:endParaRPr>
          </a:p>
          <a:p>
            <a:pPr indent="0">
              <a:lnSpc>
                <a:spcPct val="100000"/>
              </a:lnSpc>
              <a:buNone/>
              <a:tabLst>
                <a:tab pos="0" algn="l"/>
              </a:tabLst>
            </a:pPr>
            <a:endParaRPr lang="en" sz="1200" spc="-1" dirty="0">
              <a:solidFill>
                <a:schemeClr val="dk1"/>
              </a:solidFill>
              <a:latin typeface="Cabin"/>
            </a:endParaRPr>
          </a:p>
          <a:p>
            <a:pPr indent="0">
              <a:lnSpc>
                <a:spcPct val="100000"/>
              </a:lnSpc>
              <a:buNone/>
              <a:tabLst>
                <a:tab pos="0" algn="l"/>
              </a:tabLst>
            </a:pPr>
            <a:endParaRPr lang="fr-FR" sz="1200" b="0" strike="noStrike" spc="-1" dirty="0">
              <a:solidFill>
                <a:srgbClr val="000000"/>
              </a:solidFill>
              <a:latin typeface="Arial"/>
            </a:endParaRPr>
          </a:p>
        </p:txBody>
      </p:sp>
    </p:spTree>
    <p:extLst>
      <p:ext uri="{BB962C8B-B14F-4D97-AF65-F5344CB8AC3E}">
        <p14:creationId xmlns:p14="http://schemas.microsoft.com/office/powerpoint/2010/main" val="340578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781200" y="1828800"/>
            <a:ext cx="4362120" cy="14094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900" b="0" strike="noStrike" spc="-1">
                <a:solidFill>
                  <a:schemeClr val="dk1"/>
                </a:solidFill>
                <a:latin typeface="Syncopate"/>
                <a:ea typeface="Syncopate"/>
              </a:rPr>
              <a:t>Windsurf AI vs Competitors</a:t>
            </a:r>
            <a:endParaRPr lang="fr-FR" sz="3900" b="0" strike="noStrike" spc="-1">
              <a:solidFill>
                <a:schemeClr val="dk1"/>
              </a:solidFill>
              <a:latin typeface="Arial"/>
            </a:endParaRPr>
          </a:p>
        </p:txBody>
      </p:sp>
      <p:sp>
        <p:nvSpPr>
          <p:cNvPr id="76" name="PlaceHolder 2"/>
          <p:cNvSpPr>
            <a:spLocks noGrp="1"/>
          </p:cNvSpPr>
          <p:nvPr>
            <p:ph type="title"/>
          </p:nvPr>
        </p:nvSpPr>
        <p:spPr>
          <a:xfrm>
            <a:off x="4238640" y="638280"/>
            <a:ext cx="1285560" cy="82836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 sz="4300" b="0" strike="noStrike" spc="-1">
                <a:solidFill>
                  <a:schemeClr val="dk1"/>
                </a:solidFill>
                <a:latin typeface="Syncopate"/>
                <a:ea typeface="Syncopate"/>
              </a:rPr>
              <a:t>02</a:t>
            </a:r>
            <a:endParaRPr lang="fr-FR" sz="4300" b="0" strike="noStrike" spc="-1">
              <a:solidFill>
                <a:schemeClr val="dk1"/>
              </a:solidFill>
              <a:latin typeface="Arial"/>
            </a:endParaRPr>
          </a:p>
        </p:txBody>
      </p:sp>
      <p:sp>
        <p:nvSpPr>
          <p:cNvPr id="77" name="PlaceHolder 3"/>
          <p:cNvSpPr>
            <a:spLocks noGrp="1"/>
          </p:cNvSpPr>
          <p:nvPr>
            <p:ph type="subTitle"/>
          </p:nvPr>
        </p:nvSpPr>
        <p:spPr>
          <a:xfrm>
            <a:off x="781200" y="3295800"/>
            <a:ext cx="2695320" cy="647280"/>
          </a:xfrm>
          <a:prstGeom prst="rect">
            <a:avLst/>
          </a:prstGeom>
          <a:noFill/>
          <a:ln w="0">
            <a:noFill/>
          </a:ln>
        </p:spPr>
        <p:txBody>
          <a:bodyPr lIns="91440" tIns="91440" rIns="91440" bIns="91440" anchor="t">
            <a:normAutofit/>
          </a:bodyPr>
          <a:lstStyle/>
          <a:p>
            <a:pPr indent="0" algn="ctr">
              <a:buNone/>
            </a:pPr>
            <a:endParaRPr lang="en-US" sz="1600" b="0" strike="noStrike" spc="-1">
              <a:solidFill>
                <a:schemeClr val="dk1"/>
              </a:solidFill>
              <a:latin typeface="Cabin"/>
              <a:ea typeface="Cabin"/>
            </a:endParaRPr>
          </a:p>
        </p:txBody>
      </p:sp>
      <p:pic>
        <p:nvPicPr>
          <p:cNvPr id="78" name="Google Shape;167;p35"/>
          <p:cNvPicPr/>
          <p:nvPr/>
        </p:nvPicPr>
        <p:blipFill>
          <a:blip r:embed="rId2"/>
          <a:srcRect t="4544" b="4555"/>
          <a:stretch/>
        </p:blipFill>
        <p:spPr>
          <a:xfrm>
            <a:off x="5372640" y="0"/>
            <a:ext cx="3771000" cy="5143320"/>
          </a:xfrm>
          <a:prstGeom prst="rect">
            <a:avLst/>
          </a:prstGeom>
          <a:ln w="0">
            <a:noFill/>
          </a:ln>
        </p:spPr>
      </p:pic>
    </p:spTree>
  </p:cSld>
  <p:clrMapOvr>
    <a:masterClrMapping/>
  </p:clrMapOvr>
</p:sld>
</file>

<file path=ppt/theme/theme1.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7.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8.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868</TotalTime>
  <Words>764</Words>
  <Application>Microsoft Office PowerPoint</Application>
  <PresentationFormat>On-screen Show (16:9)</PresentationFormat>
  <Paragraphs>105</Paragraphs>
  <Slides>16</Slides>
  <Notes>0</Notes>
  <HiddenSlides>0</HiddenSlides>
  <MMClips>0</MMClips>
  <ScaleCrop>false</ScaleCrop>
  <HeadingPairs>
    <vt:vector size="6" baseType="variant">
      <vt:variant>
        <vt:lpstr>Fonts Used</vt:lpstr>
      </vt:variant>
      <vt:variant>
        <vt:i4>9</vt:i4>
      </vt:variant>
      <vt:variant>
        <vt:lpstr>Theme</vt:lpstr>
      </vt:variant>
      <vt:variant>
        <vt:i4>28</vt:i4>
      </vt:variant>
      <vt:variant>
        <vt:lpstr>Slide Titles</vt:lpstr>
      </vt:variant>
      <vt:variant>
        <vt:i4>16</vt:i4>
      </vt:variant>
    </vt:vector>
  </HeadingPairs>
  <TitlesOfParts>
    <vt:vector size="53" baseType="lpstr">
      <vt:lpstr>Arial</vt:lpstr>
      <vt:lpstr>Cabin</vt:lpstr>
      <vt:lpstr>Cabin Medium</vt:lpstr>
      <vt:lpstr>Calibri</vt:lpstr>
      <vt:lpstr>Courier New</vt:lpstr>
      <vt:lpstr>OpenSymbol</vt:lpstr>
      <vt:lpstr>Symbol</vt:lpstr>
      <vt:lpstr>Syncopate</vt:lpstr>
      <vt:lpstr>Wingdings</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Slidesgo Final Pages</vt:lpstr>
      <vt:lpstr>Slidesgo Final Pages</vt:lpstr>
      <vt:lpstr>Slidesgo Final Pages</vt:lpstr>
      <vt:lpstr>Slidesgo Final Pages</vt:lpstr>
      <vt:lpstr>Slidesgo Final Pages</vt:lpstr>
      <vt:lpstr>Slidesgo Final Pages</vt:lpstr>
      <vt:lpstr>Windsurf AI : Comprehensive Analysis and Comparison</vt:lpstr>
      <vt:lpstr>Introduction</vt:lpstr>
      <vt:lpstr>Windsurf AI Features</vt:lpstr>
      <vt:lpstr>What is Windsurf AI?</vt:lpstr>
      <vt:lpstr>Features</vt:lpstr>
      <vt:lpstr>Supported Versions</vt:lpstr>
      <vt:lpstr>Compatibility with IDEs</vt:lpstr>
      <vt:lpstr>Features Available for IntelliJ</vt:lpstr>
      <vt:lpstr>Windsurf AI vs Competitors</vt:lpstr>
      <vt:lpstr>Comparison with Traycer</vt:lpstr>
      <vt:lpstr>Comparison with Curser</vt:lpstr>
      <vt:lpstr>Pricing Comparison</vt:lpstr>
      <vt:lpstr>Cost Analysis for Enterprises</vt:lpstr>
      <vt:lpstr>PowerPoint Presentation</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Akanksha Sharma</cp:lastModifiedBy>
  <cp:revision>3</cp:revision>
  <dcterms:modified xsi:type="dcterms:W3CDTF">2025-04-14T11:42:46Z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2025-04-07T12:31:33Z</dcterms:created>
  <dc:creator>Unknown Creator</dc:creator>
  <dc:description/>
  <dc:language>en-US</dc:language>
  <cp:lastModifiedBy>Unknown Creator</cp:lastModifiedBy>
  <dcterms:modified xsi:type="dcterms:W3CDTF">2025-04-07T12:31:33Z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